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2" r:id="rId9"/>
    <p:sldId id="267" r:id="rId10"/>
    <p:sldId id="268" r:id="rId11"/>
    <p:sldId id="263" r:id="rId12"/>
    <p:sldId id="269" r:id="rId13"/>
    <p:sldId id="264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25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97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6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19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34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88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26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70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41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06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A4A7-C6A5-4F5E-9505-28A96645AE8F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F384-7095-4277-8DDB-FDE978F3A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1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Projet de fiches à destination des médecins traitants de personnes polyhandicapées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704856" cy="1752600"/>
          </a:xfrm>
        </p:spPr>
        <p:txBody>
          <a:bodyPr/>
          <a:lstStyle/>
          <a:p>
            <a:r>
              <a:rPr lang="fr-FR" dirty="0" smtClean="0"/>
              <a:t>V </a:t>
            </a:r>
            <a:r>
              <a:rPr lang="fr-FR" dirty="0" err="1" smtClean="0"/>
              <a:t>Tiffreau</a:t>
            </a:r>
            <a:r>
              <a:rPr lang="fr-FR" dirty="0" smtClean="0"/>
              <a:t>, B </a:t>
            </a:r>
            <a:r>
              <a:rPr lang="fr-FR" dirty="0" err="1" smtClean="0"/>
              <a:t>Pollez</a:t>
            </a:r>
            <a:r>
              <a:rPr lang="fr-FR" dirty="0"/>
              <a:t> </a:t>
            </a:r>
            <a:r>
              <a:rPr lang="fr-FR" dirty="0" smtClean="0"/>
              <a:t>et  ARP 59-62</a:t>
            </a:r>
          </a:p>
          <a:p>
            <a:r>
              <a:rPr lang="fr-FR" u="sng" dirty="0" smtClean="0">
                <a:solidFill>
                  <a:schemeClr val="tx2"/>
                </a:solidFill>
              </a:rPr>
              <a:t>http://arp59-62.wixsite.com/arp-59-62</a:t>
            </a:r>
          </a:p>
          <a:p>
            <a:endParaRPr lang="fr-FR" dirty="0"/>
          </a:p>
        </p:txBody>
      </p:sp>
      <p:pic>
        <p:nvPicPr>
          <p:cNvPr id="1026" name="Picture 2" descr="https://static.wixstatic.com/media/5098c2_bfa81e49a04442a5b12619abaa069ad4.jpg/v1/fill/w_191,h_142,al_c,q_80,usm_0.66_1.00_0.01/5098c2_bfa81e49a04442a5b12619abaa069a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25144"/>
            <a:ext cx="2497266" cy="185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2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Elles ne sont pas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traité de médecine du polyhandicap</a:t>
            </a:r>
          </a:p>
          <a:p>
            <a:endParaRPr lang="fr-FR" dirty="0"/>
          </a:p>
          <a:p>
            <a:r>
              <a:rPr lang="fr-FR" dirty="0" smtClean="0"/>
              <a:t>Des guidelines issues d’une revue de la littérature selon une méthode scientifique</a:t>
            </a:r>
          </a:p>
          <a:p>
            <a:endParaRPr lang="fr-FR" dirty="0"/>
          </a:p>
          <a:p>
            <a:r>
              <a:rPr lang="fr-FR" dirty="0" smtClean="0"/>
              <a:t>Des recommandations officielles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6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Définition des thèmes pertinents (fiches)</a:t>
            </a:r>
          </a:p>
          <a:p>
            <a:endParaRPr lang="fr-FR" dirty="0" smtClean="0"/>
          </a:p>
          <a:p>
            <a:r>
              <a:rPr lang="fr-FR" dirty="0" smtClean="0"/>
              <a:t>Cahier des charges : 2 pages max, fiches « pratiques »</a:t>
            </a:r>
          </a:p>
          <a:p>
            <a:endParaRPr lang="fr-FR" dirty="0" smtClean="0"/>
          </a:p>
          <a:p>
            <a:r>
              <a:rPr lang="fr-FR" dirty="0" smtClean="0"/>
              <a:t>1 groupe de 2 ou 3 personnes par fiche avec un pilote (membres de l’ARP ou non)</a:t>
            </a:r>
          </a:p>
          <a:p>
            <a:endParaRPr lang="fr-FR" dirty="0" smtClean="0"/>
          </a:p>
          <a:p>
            <a:r>
              <a:rPr lang="fr-FR" dirty="0" smtClean="0"/>
              <a:t>Choix </a:t>
            </a:r>
            <a:r>
              <a:rPr lang="fr-FR" dirty="0" smtClean="0"/>
              <a:t>collégial </a:t>
            </a:r>
            <a:r>
              <a:rPr lang="fr-FR" dirty="0" smtClean="0"/>
              <a:t>d’un « expert » par fiche (acculturé ou non au polyhandicap)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348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fr-FR" dirty="0"/>
              <a:t>chaque pilote organise un atelier d’une heure de travail par fiche (expert + groupe)</a:t>
            </a:r>
          </a:p>
          <a:p>
            <a:endParaRPr lang="fr-FR" dirty="0"/>
          </a:p>
          <a:p>
            <a:r>
              <a:rPr lang="fr-FR" dirty="0"/>
              <a:t>Organisation d’un séminaire de </a:t>
            </a:r>
            <a:r>
              <a:rPr lang="fr-FR" dirty="0" smtClean="0"/>
              <a:t>restitution (validation par l’ensemble des groupes)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Finalisation des fiches au format demandé</a:t>
            </a:r>
          </a:p>
          <a:p>
            <a:endParaRPr lang="fr-FR" dirty="0"/>
          </a:p>
          <a:p>
            <a:r>
              <a:rPr lang="fr-FR" dirty="0" smtClean="0"/>
              <a:t>Edition (format plastifié), financement?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2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1340768"/>
            <a:ext cx="70567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Définition des thèmes (fiches)</a:t>
            </a:r>
          </a:p>
          <a:p>
            <a:pPr algn="ctr"/>
            <a:r>
              <a:rPr lang="fr-FR" dirty="0" smtClean="0"/>
              <a:t>Définition du cahier des charge : 2 pages max, fiches « pratiques »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4" idx="2"/>
            <a:endCxn id="8" idx="0"/>
          </p:cNvCxnSpPr>
          <p:nvPr/>
        </p:nvCxnSpPr>
        <p:spPr>
          <a:xfrm>
            <a:off x="4572000" y="1987099"/>
            <a:ext cx="0" cy="640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043608" y="2627620"/>
            <a:ext cx="70567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 groupe par fiche avec 1 pilote et 2 à 3 participants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43608" y="3491716"/>
            <a:ext cx="70567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Choix  d’un </a:t>
            </a:r>
            <a:r>
              <a:rPr lang="fr-FR" b="1" dirty="0" smtClean="0"/>
              <a:t>expert</a:t>
            </a:r>
            <a:r>
              <a:rPr lang="fr-FR" dirty="0" smtClean="0"/>
              <a:t> par fiche (acculturé ou non au polyhandicap)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43608" y="4307522"/>
            <a:ext cx="70567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 atelier d’1h par fiche (groupe +expert) – rédaction d’une « </a:t>
            </a:r>
            <a:r>
              <a:rPr lang="fr-FR" dirty="0" err="1" smtClean="0"/>
              <a:t>protofiche</a:t>
            </a:r>
            <a:r>
              <a:rPr lang="fr-FR" dirty="0" smtClean="0"/>
              <a:t> »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43608" y="5589240"/>
            <a:ext cx="72008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30 mai 2015 :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Séminaire de restitution </a:t>
            </a:r>
            <a:r>
              <a:rPr lang="fr-FR" sz="2400" dirty="0" smtClean="0"/>
              <a:t>et ateliers de travail en groupe élargi</a:t>
            </a:r>
            <a:endParaRPr lang="fr-FR" sz="2400" dirty="0"/>
          </a:p>
        </p:txBody>
      </p:sp>
      <p:cxnSp>
        <p:nvCxnSpPr>
          <p:cNvPr id="13" name="Connecteur droit avec flèche 12"/>
          <p:cNvCxnSpPr>
            <a:endCxn id="9" idx="0"/>
          </p:cNvCxnSpPr>
          <p:nvPr/>
        </p:nvCxnSpPr>
        <p:spPr>
          <a:xfrm>
            <a:off x="4572000" y="2996952"/>
            <a:ext cx="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9" idx="2"/>
          </p:cNvCxnSpPr>
          <p:nvPr/>
        </p:nvCxnSpPr>
        <p:spPr>
          <a:xfrm>
            <a:off x="4572000" y="3861048"/>
            <a:ext cx="0" cy="455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10" idx="2"/>
          </p:cNvCxnSpPr>
          <p:nvPr/>
        </p:nvCxnSpPr>
        <p:spPr>
          <a:xfrm>
            <a:off x="4572000" y="4676854"/>
            <a:ext cx="0" cy="912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4788024" y="21328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Novembre 2015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076056" y="48691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71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des actions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27 thèmes (fiches) envisagées</a:t>
            </a:r>
          </a:p>
          <a:p>
            <a:endParaRPr lang="fr-FR" dirty="0"/>
          </a:p>
          <a:p>
            <a:r>
              <a:rPr lang="fr-FR" dirty="0" smtClean="0"/>
              <a:t>Participation de nombreux spécialistes experts (</a:t>
            </a:r>
            <a:r>
              <a:rPr lang="fr-FR" dirty="0" err="1" smtClean="0"/>
              <a:t>épileptologue</a:t>
            </a:r>
            <a:r>
              <a:rPr lang="fr-FR" dirty="0" smtClean="0"/>
              <a:t>, rhumatologue, nutritionniste, MPR,  ORL, Ophtalmologue, chirurgiens orthopédiste, chirurgien dentiste, orthophoniste, kinésithérapeute</a:t>
            </a:r>
          </a:p>
          <a:p>
            <a:endParaRPr lang="fr-FR" dirty="0"/>
          </a:p>
          <a:p>
            <a:r>
              <a:rPr lang="fr-FR" dirty="0" smtClean="0"/>
              <a:t>Des documents hétérogènes à harmoniser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1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de fiches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fiche ostéoporose </a:t>
            </a:r>
          </a:p>
          <a:p>
            <a:pPr lvl="1"/>
            <a:r>
              <a:rPr lang="fr-FR" dirty="0" smtClean="0"/>
              <a:t>Un pilote : V </a:t>
            </a:r>
            <a:r>
              <a:rPr lang="fr-FR" dirty="0" err="1" smtClean="0"/>
              <a:t>Tiffreau</a:t>
            </a:r>
            <a:endParaRPr lang="fr-FR" dirty="0" smtClean="0"/>
          </a:p>
          <a:p>
            <a:pPr lvl="1"/>
            <a:r>
              <a:rPr lang="fr-FR" dirty="0" smtClean="0"/>
              <a:t>Groupe de deux membres de l’ARP : D </a:t>
            </a:r>
            <a:r>
              <a:rPr lang="fr-FR" dirty="0" err="1" smtClean="0"/>
              <a:t>Juzeau</a:t>
            </a:r>
            <a:r>
              <a:rPr lang="fr-FR" dirty="0" smtClean="0"/>
              <a:t>, V </a:t>
            </a:r>
            <a:r>
              <a:rPr lang="fr-FR" dirty="0" err="1" smtClean="0"/>
              <a:t>Tiffreau</a:t>
            </a:r>
            <a:endParaRPr lang="fr-FR" dirty="0" smtClean="0"/>
          </a:p>
          <a:p>
            <a:pPr lvl="1"/>
            <a:r>
              <a:rPr lang="fr-FR" dirty="0" smtClean="0"/>
              <a:t>Un expert: Pr B </a:t>
            </a:r>
            <a:r>
              <a:rPr lang="fr-FR" dirty="0" err="1" smtClean="0"/>
              <a:t>Cortet</a:t>
            </a:r>
            <a:r>
              <a:rPr lang="fr-FR" dirty="0" smtClean="0"/>
              <a:t>, rhumatologue </a:t>
            </a:r>
          </a:p>
          <a:p>
            <a:pPr lvl="1"/>
            <a:r>
              <a:rPr lang="fr-FR" dirty="0" smtClean="0"/>
              <a:t>Atelier d’une heure sous forme d’interview</a:t>
            </a:r>
          </a:p>
          <a:p>
            <a:pPr lvl="1"/>
            <a:r>
              <a:rPr lang="fr-FR" dirty="0" smtClean="0"/>
              <a:t>Rédaction d’une « </a:t>
            </a:r>
            <a:r>
              <a:rPr lang="fr-FR" dirty="0" err="1" smtClean="0"/>
              <a:t>protofiche</a:t>
            </a:r>
            <a:r>
              <a:rPr lang="fr-FR" dirty="0" smtClean="0"/>
              <a:t>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0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Fiche ostéoporose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fr-FR" sz="3400" b="1" u="sng" dirty="0"/>
              <a:t>Surveillance systématique </a:t>
            </a:r>
            <a:endParaRPr lang="fr-FR" sz="3400" b="1" u="sng" dirty="0" smtClean="0"/>
          </a:p>
          <a:p>
            <a:endParaRPr lang="fr-FR" sz="3400" dirty="0"/>
          </a:p>
          <a:p>
            <a:pPr lvl="0"/>
            <a:r>
              <a:rPr lang="fr-FR" sz="3400" dirty="0"/>
              <a:t>Surveillance systématique : carence en Vitamine D et </a:t>
            </a:r>
            <a:r>
              <a:rPr lang="fr-FR" sz="3400" dirty="0" smtClean="0"/>
              <a:t>dénutrition</a:t>
            </a:r>
          </a:p>
          <a:p>
            <a:pPr lvl="0"/>
            <a:endParaRPr lang="fr-FR" sz="3400" dirty="0"/>
          </a:p>
          <a:p>
            <a:pPr lvl="0"/>
            <a:r>
              <a:rPr lang="fr-FR" sz="3400" dirty="0"/>
              <a:t>Bilan biologique annuel recommandé: rénal (créatinine), CRP, Calcémie, </a:t>
            </a:r>
            <a:r>
              <a:rPr lang="fr-FR" sz="3400" dirty="0" err="1"/>
              <a:t>phosphorémie</a:t>
            </a:r>
            <a:r>
              <a:rPr lang="fr-FR" sz="3400" dirty="0"/>
              <a:t>, Albuminémie, 25OH-Vit D, </a:t>
            </a:r>
            <a:r>
              <a:rPr lang="fr-FR" sz="3400" dirty="0" smtClean="0"/>
              <a:t>Parathormone</a:t>
            </a:r>
          </a:p>
          <a:p>
            <a:pPr lvl="0"/>
            <a:endParaRPr lang="fr-FR" sz="3400" dirty="0"/>
          </a:p>
          <a:p>
            <a:pPr lvl="0"/>
            <a:r>
              <a:rPr lang="fr-FR" sz="3400" dirty="0"/>
              <a:t>Si carence en Vit D : supplémenter selon les recommandations </a:t>
            </a:r>
            <a:endParaRPr lang="fr-FR" sz="3400" dirty="0" smtClean="0"/>
          </a:p>
          <a:p>
            <a:pPr lvl="0"/>
            <a:endParaRPr lang="fr-FR" sz="3400" dirty="0"/>
          </a:p>
          <a:p>
            <a:pPr lvl="0"/>
            <a:r>
              <a:rPr lang="fr-FR" sz="3400" b="1" dirty="0"/>
              <a:t>pas de compléments en calcium sous forme médicamenteuses mais</a:t>
            </a:r>
            <a:r>
              <a:rPr lang="fr-FR" sz="3400" dirty="0"/>
              <a:t> enrichir l’alimentation (produits laitiers, eaux riches en calcium (Contrex,  </a:t>
            </a:r>
            <a:r>
              <a:rPr lang="fr-FR" sz="3400" dirty="0" err="1"/>
              <a:t>Hepar</a:t>
            </a:r>
            <a:r>
              <a:rPr lang="fr-FR" sz="3400" dirty="0"/>
              <a:t>, Courmayeur)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5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78091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/>
              <a:t>Recommandations pour la réalisation d’une </a:t>
            </a:r>
            <a:r>
              <a:rPr lang="fr-FR" b="1" u="sng" dirty="0" err="1"/>
              <a:t>densitométrie</a:t>
            </a:r>
            <a:r>
              <a:rPr lang="fr-FR" b="1" u="sng" dirty="0"/>
              <a:t> osseuse (DMO</a:t>
            </a:r>
            <a:r>
              <a:rPr lang="fr-FR" b="1" u="sng" dirty="0" smtClean="0"/>
              <a:t>)</a:t>
            </a:r>
          </a:p>
          <a:p>
            <a:endParaRPr lang="fr-FR" dirty="0"/>
          </a:p>
          <a:p>
            <a:pPr lvl="0"/>
            <a:r>
              <a:rPr lang="fr-FR" b="1" dirty="0"/>
              <a:t>En dehors d’un contexte de fracture </a:t>
            </a:r>
            <a:endParaRPr lang="fr-FR" dirty="0"/>
          </a:p>
          <a:p>
            <a:pPr lvl="1"/>
            <a:r>
              <a:rPr lang="fr-FR" dirty="0"/>
              <a:t>La DMO est recommandée en cas de risque élevé de fracture (chutes, traumatismes répétés) ou facteurs de risque d’ostéoporose (dénutrition, carence en vitamine D 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pPr lvl="0"/>
            <a:r>
              <a:rPr lang="fr-FR" b="1" dirty="0"/>
              <a:t>En cas d’antécédents de </a:t>
            </a:r>
            <a:r>
              <a:rPr lang="fr-FR" b="1" dirty="0" smtClean="0"/>
              <a:t>fracture</a:t>
            </a:r>
            <a:endParaRPr lang="fr-FR" dirty="0"/>
          </a:p>
          <a:p>
            <a:pPr lvl="1"/>
            <a:r>
              <a:rPr lang="fr-FR" dirty="0"/>
              <a:t>Si la fracture témoigne d’un risque d’ostéoporose (épaule, vertèbre, hanche, bassin, poignet) une DMO est recommandée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98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/>
              <a:t>La radiographie ne permet pas de dépister une ostéoporose,</a:t>
            </a:r>
            <a:r>
              <a:rPr lang="fr-FR" dirty="0"/>
              <a:t> elle peut seulement  témoigner de séquelles de fractures (vertèbre  ++ qui laisse comme séquelle un tassement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b="1" dirty="0"/>
              <a:t>Il n’y a pas de lien entre l’ostéoporose et un risque de mauvaise consolidation</a:t>
            </a:r>
            <a:r>
              <a:rPr lang="fr-FR" dirty="0"/>
              <a:t> </a:t>
            </a:r>
            <a:r>
              <a:rPr lang="fr-FR" dirty="0" err="1"/>
              <a:t>fracturaire</a:t>
            </a:r>
            <a:r>
              <a:rPr lang="fr-FR" dirty="0"/>
              <a:t> (Le traitement de l’ostéoporose n’est pas indiqué pour le traitement des fractures mais pour la prévention de la récidive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b="1" dirty="0"/>
              <a:t>Réalisation de la </a:t>
            </a:r>
            <a:r>
              <a:rPr lang="fr-FR" b="1" dirty="0" err="1"/>
              <a:t>densitométrie</a:t>
            </a:r>
            <a:r>
              <a:rPr lang="fr-FR" b="1" dirty="0"/>
              <a:t> osseuse</a:t>
            </a:r>
            <a:r>
              <a:rPr lang="fr-FR" dirty="0"/>
              <a:t> : privilégier en milieu hospitalier, en médecine nucléaire (si possible avec le même appareil) et, si nécessaire, au cours d’une </a:t>
            </a:r>
            <a:r>
              <a:rPr lang="fr-FR" dirty="0" smtClean="0"/>
              <a:t>hospitalisation</a:t>
            </a:r>
          </a:p>
          <a:p>
            <a:endParaRPr lang="fr-FR" dirty="0"/>
          </a:p>
          <a:p>
            <a:r>
              <a:rPr lang="fr-FR" b="1" dirty="0"/>
              <a:t>Le traitement de choix  de l’ostéoporose</a:t>
            </a:r>
            <a:r>
              <a:rPr lang="fr-FR" dirty="0"/>
              <a:t> : </a:t>
            </a:r>
            <a:r>
              <a:rPr lang="fr-FR" dirty="0" err="1"/>
              <a:t>bisphosphonates</a:t>
            </a:r>
            <a:r>
              <a:rPr lang="fr-FR" dirty="0"/>
              <a:t> IV  (de préférence,  Acide </a:t>
            </a:r>
            <a:r>
              <a:rPr lang="fr-FR" dirty="0" err="1"/>
              <a:t>Zolédronique</a:t>
            </a:r>
            <a:r>
              <a:rPr lang="fr-FR" dirty="0"/>
              <a:t> 5mg (ou 1mg/10kg si &lt;40kg), 1xpar an pendant 3 ans)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0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Fiche surveillance neuro-orthopédique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r-FR" dirty="0"/>
          </a:p>
          <a:p>
            <a:r>
              <a:rPr lang="fr-FR" dirty="0"/>
              <a:t>Les grands objectifs de la prise en charge des troubles neuro-orthopédiques : </a:t>
            </a:r>
            <a:endParaRPr lang="fr-FR" dirty="0" smtClean="0"/>
          </a:p>
          <a:p>
            <a:endParaRPr lang="fr-FR" dirty="0"/>
          </a:p>
          <a:p>
            <a:pPr lvl="1"/>
            <a:r>
              <a:rPr lang="fr-FR" dirty="0"/>
              <a:t>éviter les douleurs, limiter l’aggravation des déformations, </a:t>
            </a:r>
          </a:p>
          <a:p>
            <a:pPr lvl="1"/>
            <a:r>
              <a:rPr lang="fr-FR" dirty="0"/>
              <a:t>permettre une installation confortable et fonctionnelle, </a:t>
            </a:r>
          </a:p>
          <a:p>
            <a:pPr lvl="1"/>
            <a:r>
              <a:rPr lang="fr-FR" dirty="0"/>
              <a:t>faciliter l’exploration de l’espace environnant, </a:t>
            </a:r>
          </a:p>
          <a:p>
            <a:pPr lvl="1"/>
            <a:r>
              <a:rPr lang="fr-FR" dirty="0"/>
              <a:t>éviter les troubles de déglutition, </a:t>
            </a:r>
          </a:p>
          <a:p>
            <a:pPr lvl="1"/>
            <a:r>
              <a:rPr lang="fr-FR" dirty="0"/>
              <a:t>limiter les risques cutanés, </a:t>
            </a:r>
          </a:p>
          <a:p>
            <a:pPr lvl="1"/>
            <a:r>
              <a:rPr lang="fr-FR" dirty="0"/>
              <a:t>faciliter les soins d’hygiène…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23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personnes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la loi Handicap de 2005 annexe XXIV ter 1989 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handicap grave à expression multiple associant déficience motrice et déficience mentale sévère ou profonde et entraînant une restriction extrême de l'autonomie et des possibilités de perception, d'expression et de relation.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84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Recommandations 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pPr lvl="1"/>
            <a:r>
              <a:rPr lang="fr-FR" dirty="0"/>
              <a:t>prise en charge kinésithérapique et ergothérapique 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/>
              <a:t>un suivi régulier par un Médecin de médicine Physique et </a:t>
            </a:r>
            <a:r>
              <a:rPr lang="fr-FR" dirty="0" smtClean="0"/>
              <a:t>réadaptation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un bilan radiologique initial de référence éventuellement renouvelé si symptômes d’appel (douleurs, modification du tonus, difficultés d’installation</a:t>
            </a:r>
            <a:r>
              <a:rPr lang="fr-FR" dirty="0" smtClean="0"/>
              <a:t>…)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une consultation en chirurgie orthopédique ou neurochirurgie si point d’appel avec concertation </a:t>
            </a:r>
            <a:r>
              <a:rPr lang="fr-FR" dirty="0" smtClean="0"/>
              <a:t>multidisciplinaire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A surveiller particulièrement </a:t>
            </a:r>
            <a:r>
              <a:rPr lang="fr-FR" dirty="0" smtClean="0"/>
              <a:t>: cyphoscoliose</a:t>
            </a:r>
            <a:r>
              <a:rPr lang="fr-FR" dirty="0"/>
              <a:t>, bassin oblique, luxation de hanche, pieds déformés, poignets et mains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8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Fiche Epilepsie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Pilote </a:t>
            </a:r>
            <a:r>
              <a:rPr lang="fr-FR" dirty="0"/>
              <a:t>V </a:t>
            </a:r>
            <a:r>
              <a:rPr lang="fr-FR" dirty="0" err="1"/>
              <a:t>Tiffreau</a:t>
            </a:r>
            <a:r>
              <a:rPr lang="fr-FR" dirty="0"/>
              <a:t> </a:t>
            </a:r>
          </a:p>
          <a:p>
            <a:r>
              <a:rPr lang="fr-FR" dirty="0"/>
              <a:t>Participants : Vincent </a:t>
            </a:r>
            <a:r>
              <a:rPr lang="fr-FR" dirty="0" err="1"/>
              <a:t>Tiffreau</a:t>
            </a:r>
            <a:r>
              <a:rPr lang="fr-FR" dirty="0"/>
              <a:t>, médecin MPR CHRU de Lille, Fabien </a:t>
            </a:r>
            <a:r>
              <a:rPr lang="fr-FR" dirty="0" err="1"/>
              <a:t>Hernout</a:t>
            </a:r>
            <a:r>
              <a:rPr lang="fr-FR" dirty="0"/>
              <a:t>, Directeur de la MAS « la </a:t>
            </a:r>
            <a:r>
              <a:rPr lang="fr-FR" dirty="0" err="1"/>
              <a:t>Bleuse</a:t>
            </a:r>
            <a:r>
              <a:rPr lang="fr-FR" dirty="0"/>
              <a:t> Borne » à Anzin </a:t>
            </a:r>
          </a:p>
          <a:p>
            <a:r>
              <a:rPr lang="fr-FR" dirty="0"/>
              <a:t>Expert : Philippe </a:t>
            </a:r>
            <a:r>
              <a:rPr lang="fr-FR" dirty="0" err="1"/>
              <a:t>Derambure</a:t>
            </a:r>
            <a:r>
              <a:rPr lang="fr-FR" dirty="0"/>
              <a:t>, Professeur en Physiologie, Chef de service de neurophysiologie au CHRU de Lille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9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/>
              <a:t>L’épilepsie dans le PH est « à priori » stable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 suivi en période de stabilité </a:t>
            </a:r>
            <a:endParaRPr lang="fr-FR" dirty="0"/>
          </a:p>
          <a:p>
            <a:pPr lvl="1"/>
            <a:r>
              <a:rPr lang="fr-FR" dirty="0"/>
              <a:t>Une fois par an suffit auprès d’une consultation spécialisée de référence</a:t>
            </a:r>
          </a:p>
          <a:p>
            <a:pPr lvl="1"/>
            <a:r>
              <a:rPr lang="fr-FR" dirty="0"/>
              <a:t>Les informations indispensables sont : </a:t>
            </a:r>
          </a:p>
          <a:p>
            <a:pPr lvl="2"/>
            <a:r>
              <a:rPr lang="fr-FR" dirty="0"/>
              <a:t>Un dossier médical de synthèse avec le « type et la cause » de l’épilepsie </a:t>
            </a:r>
          </a:p>
          <a:p>
            <a:pPr lvl="2"/>
            <a:r>
              <a:rPr lang="fr-FR" dirty="0"/>
              <a:t>Les observations des proches directs (familles, personnel soignant, aidants)    </a:t>
            </a:r>
          </a:p>
        </p:txBody>
      </p:sp>
    </p:spTree>
    <p:extLst>
      <p:ext uri="{BB962C8B-B14F-4D97-AF65-F5344CB8AC3E}">
        <p14:creationId xmlns:p14="http://schemas.microsoft.com/office/powerpoint/2010/main" val="35397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/>
              <a:t>L’aggravation de l’épilepsie </a:t>
            </a:r>
            <a:endParaRPr lang="fr-FR" b="1" dirty="0" smtClean="0"/>
          </a:p>
          <a:p>
            <a:endParaRPr lang="fr-FR" dirty="0"/>
          </a:p>
          <a:p>
            <a:pPr lvl="1"/>
            <a:r>
              <a:rPr lang="fr-FR" dirty="0"/>
              <a:t>Une aggravation de l’épilepsie se caractérise par : </a:t>
            </a:r>
          </a:p>
          <a:p>
            <a:pPr lvl="2"/>
            <a:r>
              <a:rPr lang="fr-FR" dirty="0"/>
              <a:t>Une  augmentation de fréquence, de sévérité des crises 	</a:t>
            </a:r>
          </a:p>
          <a:p>
            <a:pPr lvl="2"/>
            <a:r>
              <a:rPr lang="fr-FR" dirty="0"/>
              <a:t>Des changements de vigilance (patient anormalement calme) </a:t>
            </a:r>
            <a:endParaRPr lang="fr-FR" dirty="0" smtClean="0"/>
          </a:p>
          <a:p>
            <a:pPr lvl="2"/>
            <a:endParaRPr lang="fr-FR" dirty="0"/>
          </a:p>
          <a:p>
            <a:pPr lvl="1"/>
            <a:r>
              <a:rPr lang="fr-FR" dirty="0"/>
              <a:t>Les causes d’aggravation  à rechercher par ordre de fréquence sont : </a:t>
            </a:r>
            <a:endParaRPr lang="fr-FR" dirty="0" smtClean="0"/>
          </a:p>
          <a:p>
            <a:pPr lvl="1"/>
            <a:endParaRPr lang="fr-FR" dirty="0"/>
          </a:p>
          <a:p>
            <a:pPr lvl="2"/>
            <a:r>
              <a:rPr lang="fr-FR" dirty="0"/>
              <a:t>Médicamenteuses : erreurs d’administration, changement de posologie, modification des molécules (attention au génériques de biodisponibilité variable) interactions (Macrolides et </a:t>
            </a:r>
            <a:r>
              <a:rPr lang="fr-FR" dirty="0" err="1"/>
              <a:t>Tegretol</a:t>
            </a:r>
            <a:r>
              <a:rPr lang="fr-FR" dirty="0" smtClean="0"/>
              <a:t>)</a:t>
            </a:r>
          </a:p>
          <a:p>
            <a:pPr lvl="2"/>
            <a:endParaRPr lang="fr-FR" dirty="0"/>
          </a:p>
          <a:p>
            <a:pPr lvl="2"/>
            <a:r>
              <a:rPr lang="fr-FR" dirty="0"/>
              <a:t>La douleur, l’inconfort, la </a:t>
            </a:r>
            <a:r>
              <a:rPr lang="fr-FR" dirty="0" smtClean="0"/>
              <a:t>constipation</a:t>
            </a:r>
          </a:p>
          <a:p>
            <a:pPr lvl="2"/>
            <a:endParaRPr lang="fr-FR" dirty="0"/>
          </a:p>
          <a:p>
            <a:pPr lvl="2"/>
            <a:r>
              <a:rPr lang="fr-FR" dirty="0"/>
              <a:t>Métabolique : désordre hydro-</a:t>
            </a:r>
            <a:r>
              <a:rPr lang="fr-FR" dirty="0" err="1"/>
              <a:t>éléctrolytiques</a:t>
            </a:r>
            <a:r>
              <a:rPr lang="fr-FR" dirty="0"/>
              <a:t> (hyponatrémie, déshydratation)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92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Situation d’Urgence épileptique : </a:t>
            </a:r>
            <a:endParaRPr lang="fr-FR" b="1" dirty="0" smtClean="0"/>
          </a:p>
          <a:p>
            <a:endParaRPr lang="fr-FR" dirty="0"/>
          </a:p>
          <a:p>
            <a:pPr lvl="1"/>
            <a:r>
              <a:rPr lang="fr-FR" dirty="0"/>
              <a:t>L’état de mal est caractérisé une crise convulsive de plus de 5 min ou des crises rapprochée ou une période </a:t>
            </a:r>
            <a:r>
              <a:rPr lang="fr-FR" dirty="0" smtClean="0"/>
              <a:t>post-crise </a:t>
            </a:r>
            <a:r>
              <a:rPr lang="fr-FR" dirty="0"/>
              <a:t>trop longue  (&gt;1 heure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Protocole d’Urgence </a:t>
            </a:r>
          </a:p>
          <a:p>
            <a:pPr lvl="2"/>
            <a:r>
              <a:rPr lang="fr-FR" dirty="0"/>
              <a:t>Protocole écrit et disponible de traitement  simple destiné au  personnel soignant  avec une ordonnance déjà faite</a:t>
            </a:r>
          </a:p>
          <a:p>
            <a:pPr lvl="2"/>
            <a:r>
              <a:rPr lang="fr-FR" dirty="0"/>
              <a:t>Un numéro de ligne directe pour joindre le centre de consultation référent 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/>
              <a:t>Le traitement de choix est les benzodiazépines d’action rapide : Rivotril (gouttes) </a:t>
            </a:r>
            <a:r>
              <a:rPr lang="fr-FR" dirty="0" err="1"/>
              <a:t>Bucolam</a:t>
            </a:r>
            <a:r>
              <a:rPr lang="fr-FR" dirty="0"/>
              <a:t> (seringues </a:t>
            </a:r>
            <a:r>
              <a:rPr lang="fr-FR" dirty="0" err="1"/>
              <a:t>préremplies</a:t>
            </a:r>
            <a:r>
              <a:rPr lang="fr-FR" dirty="0"/>
              <a:t>) par voie sublinguale (peut être utilisé hors AMM chez l’adulte) 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9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Résultat de recherche d'images pour &quot;udapei nord&quot;"/>
          <p:cNvSpPr>
            <a:spLocks noChangeAspect="1" noChangeArrowheads="1"/>
          </p:cNvSpPr>
          <p:nvPr/>
        </p:nvSpPr>
        <p:spPr bwMode="auto">
          <a:xfrm>
            <a:off x="155575" y="-1371600"/>
            <a:ext cx="4581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4" name="Picture 6" descr="Résultat de recherche d'images pour &quot;udapei nord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5" y="3212976"/>
            <a:ext cx="2994595" cy="18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ésultat de recherche d'images pour &quot;udapei nord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14" y="3793968"/>
            <a:ext cx="2017534" cy="148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Neurodev - réseau de santé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8" y="2057805"/>
            <a:ext cx="168592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Noem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322" y="5538850"/>
            <a:ext cx="1368152" cy="112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static.wixstatic.com/media/5098c2_efe07c77fd0e4941a6f367b19757dcc1.png/v1/fill/w_197,h_88,al_c,usm_0.66_1.00_0.01/5098c2_efe07c77fd0e4941a6f367b19757dcc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548" y="5488155"/>
            <a:ext cx="2605626" cy="11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Résultat de recherche d'images pour &quot;anaji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683" y="4451897"/>
            <a:ext cx="2162175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Afej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650" y="2180713"/>
            <a:ext cx="1673613" cy="929785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068" name="Picture 20" descr="Résultat de recherche d'images pour &quot;apf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07" y="147663"/>
            <a:ext cx="22479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2" descr="Résultat de recherche d'images pour &quot;ugecam 62&quot;"/>
          <p:cNvSpPr>
            <a:spLocks noChangeAspect="1" noChangeArrowheads="1"/>
          </p:cNvSpPr>
          <p:nvPr/>
        </p:nvSpPr>
        <p:spPr bwMode="auto">
          <a:xfrm>
            <a:off x="155575" y="-1081088"/>
            <a:ext cx="78105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72" name="Picture 24" descr="Résultat de recherche d'images pour &quot;ugecam 62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69" y="717412"/>
            <a:ext cx="3227976" cy="9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Résultat de recherche d'images pour &quot;chru lille&quot;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42" y="5533407"/>
            <a:ext cx="2684838" cy="111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Résultat de recherche d'images pour &quot;ghicl&quot;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35" y="432310"/>
            <a:ext cx="1774042" cy="108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static.wixstatic.com/media/5098c2_bfa81e49a04442a5b12619abaa069ad4.jpg/v1/fill/w_191,h_142,al_c,q_80,usm_0.66_1.00_0.01/5098c2_bfa81e49a04442a5b12619abaa069ad4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419" y="2079045"/>
            <a:ext cx="2497266" cy="185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à coins arrondis 2"/>
          <p:cNvSpPr/>
          <p:nvPr/>
        </p:nvSpPr>
        <p:spPr>
          <a:xfrm>
            <a:off x="2806029" y="1925297"/>
            <a:ext cx="2876256" cy="2370402"/>
          </a:xfrm>
          <a:prstGeom prst="roundRect">
            <a:avLst/>
          </a:prstGeom>
          <a:solidFill>
            <a:srgbClr val="FFC0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4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nos statuts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/>
              <a:t>La personne polyhandicapée connait </a:t>
            </a:r>
            <a:r>
              <a:rPr lang="fr-FR" b="1" dirty="0"/>
              <a:t>une situation de handicap complexe, de grande dépendance et d’extrême vulnérabilité, imposant tout au long de sa vie la </a:t>
            </a:r>
            <a:r>
              <a:rPr lang="fr-FR" b="1" dirty="0" smtClean="0"/>
              <a:t>mobilisation </a:t>
            </a:r>
            <a:r>
              <a:rPr lang="fr-FR" b="1" dirty="0"/>
              <a:t>et la coopération de ressources pluridisciplinaires - sanitaires, médicosociales et sociales - dans une approche globale de la personne et de son entourage, articulant projet de soin et projet de vie</a:t>
            </a:r>
            <a:endParaRPr lang="fr-FR" dirty="0" smtClean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53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Créée en 2013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Projet commun regroupant des acteurs impliqués dans la prise en compte du polyhandicap :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Professionnels, structures, associations, familles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L’association </a:t>
            </a:r>
            <a:r>
              <a:rPr lang="fr-FR" dirty="0" smtClean="0"/>
              <a:t>ressources </a:t>
            </a:r>
            <a:r>
              <a:rPr lang="fr-FR" dirty="0" smtClean="0"/>
              <a:t>polyhandicap 59-62</a:t>
            </a:r>
            <a:endParaRPr lang="fr-FR" dirty="0"/>
          </a:p>
        </p:txBody>
      </p:sp>
      <p:pic>
        <p:nvPicPr>
          <p:cNvPr id="6" name="Picture 2" descr="https://static.wixstatic.com/media/5098c2_bfa81e49a04442a5b12619abaa069ad4.jpg/v1/fill/w_191,h_142,al_c,q_80,usm_0.66_1.00_0.01/5098c2_bfa81e49a04442a5b12619abaa069a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2497266" cy="185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2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L’association ressource polyhandicap 59-62</a:t>
            </a:r>
            <a:endParaRPr lang="fr-FR" dirty="0"/>
          </a:p>
        </p:txBody>
      </p:sp>
      <p:sp>
        <p:nvSpPr>
          <p:cNvPr id="4" name="AutoShape 4" descr="Résultat de recherche d'images pour &quot;udapei nord&quot;"/>
          <p:cNvSpPr>
            <a:spLocks noChangeAspect="1" noChangeArrowheads="1"/>
          </p:cNvSpPr>
          <p:nvPr/>
        </p:nvSpPr>
        <p:spPr bwMode="auto">
          <a:xfrm>
            <a:off x="155575" y="-1371600"/>
            <a:ext cx="4581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4" name="Picture 6" descr="Résultat de recherche d'images pour &quot;udapei nord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03406"/>
            <a:ext cx="2994595" cy="18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ésultat de recherche d'images pour &quot;udapei nord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14" y="3793968"/>
            <a:ext cx="2017534" cy="148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Neurodev - réseau de santé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8" y="2057805"/>
            <a:ext cx="168592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Noem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356" y="5452200"/>
            <a:ext cx="1368152" cy="112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static.wixstatic.com/media/5098c2_efe07c77fd0e4941a6f367b19757dcc1.png/v1/fill/w_197,h_88,al_c,usm_0.66_1.00_0.01/5098c2_efe07c77fd0e4941a6f367b19757dcc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548" y="5488155"/>
            <a:ext cx="2605626" cy="116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Résultat de recherche d'images pour &quot;anaji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22933"/>
            <a:ext cx="2162175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Afej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645" y="2673621"/>
            <a:ext cx="1673613" cy="929785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068" name="Picture 20" descr="Résultat de recherche d'images pour &quot;apf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1988839"/>
            <a:ext cx="22479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2" descr="Résultat de recherche d'images pour &quot;ugecam 62&quot;"/>
          <p:cNvSpPr>
            <a:spLocks noChangeAspect="1" noChangeArrowheads="1"/>
          </p:cNvSpPr>
          <p:nvPr/>
        </p:nvSpPr>
        <p:spPr bwMode="auto">
          <a:xfrm>
            <a:off x="155575" y="-1081088"/>
            <a:ext cx="78105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72" name="Picture 24" descr="Résultat de recherche d'images pour &quot;ugecam 62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463" y="1520389"/>
            <a:ext cx="3227976" cy="9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Résultat de recherche d'images pour &quot;chru lille&quot;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42" y="5533407"/>
            <a:ext cx="2684838" cy="111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Résultat de recherche d'images pour &quot;ghicl&quot;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35" y="900760"/>
            <a:ext cx="1774042" cy="108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r>
              <a:rPr lang="fr-FR" sz="2400" dirty="0" smtClean="0"/>
              <a:t>Elle </a:t>
            </a:r>
            <a:r>
              <a:rPr lang="fr-FR" sz="2400" dirty="0"/>
              <a:t>a pour objectif principal de créer dans la région Nord-Pas de Calais un </a:t>
            </a:r>
            <a:r>
              <a:rPr lang="fr-FR" sz="2400" b="1" dirty="0"/>
              <a:t>Centre Ressources Polyhandicap</a:t>
            </a:r>
            <a:r>
              <a:rPr lang="fr-FR" sz="2400" dirty="0"/>
              <a:t> </a:t>
            </a:r>
            <a:endParaRPr lang="fr-FR" sz="2400" dirty="0" smtClean="0"/>
          </a:p>
          <a:p>
            <a:endParaRPr lang="fr-FR" sz="2400" dirty="0">
              <a:effectLst/>
            </a:endParaRPr>
          </a:p>
          <a:p>
            <a:r>
              <a:rPr lang="fr-FR" sz="2400" dirty="0" smtClean="0">
                <a:effectLst/>
              </a:rPr>
              <a:t>Promouvoir</a:t>
            </a:r>
            <a:r>
              <a:rPr lang="fr-FR" sz="2400" b="1" dirty="0" smtClean="0"/>
              <a:t> </a:t>
            </a:r>
            <a:r>
              <a:rPr lang="fr-FR" sz="2400" dirty="0"/>
              <a:t>de nouvelles modalités de soin et d’accompagnement tout au long de la </a:t>
            </a:r>
            <a:r>
              <a:rPr lang="fr-FR" sz="2400" dirty="0" smtClean="0"/>
              <a:t>vie</a:t>
            </a:r>
          </a:p>
          <a:p>
            <a:endParaRPr lang="fr-FR" sz="2400" dirty="0" smtClean="0">
              <a:effectLst/>
            </a:endParaRPr>
          </a:p>
          <a:p>
            <a:r>
              <a:rPr lang="fr-FR" sz="2400" dirty="0" smtClean="0">
                <a:effectLst/>
              </a:rPr>
              <a:t>Renforcer </a:t>
            </a:r>
            <a:r>
              <a:rPr lang="fr-FR" sz="2400" b="0" dirty="0" smtClean="0">
                <a:effectLst/>
              </a:rPr>
              <a:t>les compétences de la personne, pour une meilleure inclusion sociale</a:t>
            </a:r>
          </a:p>
          <a:p>
            <a:endParaRPr lang="fr-FR" sz="2400" dirty="0" smtClean="0">
              <a:effectLst/>
            </a:endParaRPr>
          </a:p>
          <a:p>
            <a:r>
              <a:rPr lang="fr-FR" sz="2400" b="1" dirty="0" smtClean="0"/>
              <a:t>Organiser</a:t>
            </a:r>
            <a:r>
              <a:rPr lang="fr-FR" sz="2400" dirty="0" smtClean="0"/>
              <a:t> autant que de besoin des études, formations, colloques et recherches</a:t>
            </a:r>
          </a:p>
          <a:p>
            <a:endParaRPr lang="fr-FR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L’association ressource polyhandicap 59-62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5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b="1" dirty="0"/>
              <a:t>Développer</a:t>
            </a:r>
            <a:r>
              <a:rPr lang="fr-FR" dirty="0"/>
              <a:t> une réflexion professionnelle et sociale sur le polyhandicap</a:t>
            </a:r>
          </a:p>
          <a:p>
            <a:endParaRPr lang="fr-FR" dirty="0"/>
          </a:p>
          <a:p>
            <a:r>
              <a:rPr lang="fr-FR" b="1" dirty="0"/>
              <a:t>Favoriser</a:t>
            </a:r>
            <a:r>
              <a:rPr lang="fr-FR" dirty="0"/>
              <a:t> les échanges entre familles et professionnels, informer, conseiller et soutenir</a:t>
            </a:r>
          </a:p>
          <a:p>
            <a:endParaRPr lang="fr-FR" dirty="0"/>
          </a:p>
          <a:p>
            <a:r>
              <a:rPr lang="fr-FR" b="1" dirty="0"/>
              <a:t>Proposer</a:t>
            </a:r>
            <a:r>
              <a:rPr lang="fr-FR" dirty="0"/>
              <a:t> un espace de concertation et de synergie sur le thème du polyhandicap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1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45624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Projet de fiches d’aides aux soignants (médecins traitants, aidants, soignants)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fr-FR" dirty="0" smtClean="0"/>
              <a:t>Pourquoi 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Patients </a:t>
            </a:r>
            <a:r>
              <a:rPr lang="fr-FR" dirty="0" smtClean="0"/>
              <a:t>peu ou non communiquant, </a:t>
            </a:r>
            <a:r>
              <a:rPr lang="fr-FR" dirty="0" smtClean="0"/>
              <a:t>difficiles à examiner  </a:t>
            </a:r>
          </a:p>
          <a:p>
            <a:pPr lvl="1"/>
            <a:r>
              <a:rPr lang="fr-FR" dirty="0" smtClean="0"/>
              <a:t>Il y a des spécificités médicales à connaitre pour éviter des erreurs (médecine du </a:t>
            </a:r>
            <a:r>
              <a:rPr lang="fr-FR" dirty="0" smtClean="0"/>
              <a:t>polyhandicap ?) </a:t>
            </a:r>
            <a:endParaRPr lang="fr-FR" dirty="0" smtClean="0"/>
          </a:p>
          <a:p>
            <a:pPr lvl="1"/>
            <a:r>
              <a:rPr lang="fr-FR" dirty="0" smtClean="0"/>
              <a:t>Aider les soins « primaires » avant le recours aux soins spécialisés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40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Nous souhaitons que ces fiches soient: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outil de pratique quotidienne, pratique, facile à transporter, résistant</a:t>
            </a:r>
          </a:p>
          <a:p>
            <a:endParaRPr lang="fr-FR" dirty="0" smtClean="0"/>
          </a:p>
          <a:p>
            <a:r>
              <a:rPr lang="fr-FR" dirty="0" smtClean="0"/>
              <a:t>Compréhensible et utilisable par le médecin traitant mais aussi les soignants et les aidants </a:t>
            </a:r>
          </a:p>
          <a:p>
            <a:endParaRPr lang="fr-FR" dirty="0"/>
          </a:p>
          <a:p>
            <a:r>
              <a:rPr lang="fr-FR" dirty="0" smtClean="0"/>
              <a:t>Format court (1fiche = 1 à </a:t>
            </a:r>
            <a:r>
              <a:rPr lang="fr-FR" dirty="0" smtClean="0"/>
              <a:t>2pages max</a:t>
            </a:r>
            <a:r>
              <a:rPr lang="fr-FR" dirty="0" smtClean="0"/>
              <a:t>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9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781</Words>
  <Application>Microsoft Office PowerPoint</Application>
  <PresentationFormat>Affichage à l'écran (4:3)</PresentationFormat>
  <Paragraphs>163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Projet de fiches à destination des médecins traitants de personnes polyhandicapées</vt:lpstr>
      <vt:lpstr>Quelles personnes ?</vt:lpstr>
      <vt:lpstr>Dans nos statuts </vt:lpstr>
      <vt:lpstr>L’association ressources polyhandicap 59-62</vt:lpstr>
      <vt:lpstr>L’association ressource polyhandicap 59-62</vt:lpstr>
      <vt:lpstr>L’association ressource polyhandicap 59-62</vt:lpstr>
      <vt:lpstr>Présentation PowerPoint</vt:lpstr>
      <vt:lpstr>Projet de fiches d’aides aux soignants (médecins traitants, aidants, soignants)</vt:lpstr>
      <vt:lpstr>Nous souhaitons que ces fiches soient:</vt:lpstr>
      <vt:lpstr>Elles ne sont pas</vt:lpstr>
      <vt:lpstr>Méthodologie</vt:lpstr>
      <vt:lpstr>Présentation PowerPoint</vt:lpstr>
      <vt:lpstr>Méthodologie</vt:lpstr>
      <vt:lpstr>Bilan des actions </vt:lpstr>
      <vt:lpstr>Exemples de fiches </vt:lpstr>
      <vt:lpstr>Fiche ostéoporose</vt:lpstr>
      <vt:lpstr>Présentation PowerPoint</vt:lpstr>
      <vt:lpstr>Présentation PowerPoint</vt:lpstr>
      <vt:lpstr>Fiche surveillance neuro-orthopédique</vt:lpstr>
      <vt:lpstr>Présentation PowerPoint</vt:lpstr>
      <vt:lpstr>Fiche Epilepsie</vt:lpstr>
      <vt:lpstr>L’épilepsie dans le PH est « à priori » stable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fiches à destination des médecins traitants de personnes polyhandicapées</dc:title>
  <dc:creator>Lille2</dc:creator>
  <cp:lastModifiedBy>Lille2</cp:lastModifiedBy>
  <cp:revision>18</cp:revision>
  <dcterms:created xsi:type="dcterms:W3CDTF">2016-12-11T08:47:35Z</dcterms:created>
  <dcterms:modified xsi:type="dcterms:W3CDTF">2016-12-12T09:56:17Z</dcterms:modified>
</cp:coreProperties>
</file>