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85" r:id="rId2"/>
    <p:sldId id="386" r:id="rId3"/>
    <p:sldId id="389" r:id="rId4"/>
    <p:sldId id="387" r:id="rId5"/>
    <p:sldId id="388" r:id="rId6"/>
    <p:sldId id="390" r:id="rId7"/>
    <p:sldId id="391" r:id="rId8"/>
    <p:sldId id="392" r:id="rId9"/>
    <p:sldId id="393" r:id="rId10"/>
    <p:sldId id="394" r:id="rId11"/>
    <p:sldId id="395" r:id="rId12"/>
    <p:sldId id="397" r:id="rId13"/>
    <p:sldId id="401" r:id="rId14"/>
    <p:sldId id="396" r:id="rId15"/>
    <p:sldId id="400" r:id="rId16"/>
    <p:sldId id="398" r:id="rId17"/>
    <p:sldId id="405" r:id="rId18"/>
    <p:sldId id="403" r:id="rId19"/>
    <p:sldId id="399" r:id="rId20"/>
    <p:sldId id="404" r:id="rId21"/>
  </p:sldIdLst>
  <p:sldSz cx="9144000" cy="5143500" type="screen16x9"/>
  <p:notesSz cx="6718300" cy="9867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3" autoAdjust="0"/>
    <p:restoredTop sz="87084" autoAdjust="0"/>
  </p:normalViewPr>
  <p:slideViewPr>
    <p:cSldViewPr>
      <p:cViewPr>
        <p:scale>
          <a:sx n="75" d="100"/>
          <a:sy n="75" d="100"/>
        </p:scale>
        <p:origin x="-1872" y="-6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CDC7E0-CC10-4840-A584-AC03A00AE4F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F799D4AF-93A4-4426-97C3-03B10122DB27}">
      <dgm:prSet phldrT="[Texte]"/>
      <dgm:spPr/>
      <dgm:t>
        <a:bodyPr/>
        <a:lstStyle/>
        <a:p>
          <a:r>
            <a:rPr lang="fr-CH" dirty="0" smtClean="0"/>
            <a:t>Expertise</a:t>
          </a:r>
          <a:endParaRPr lang="fr-CH" dirty="0"/>
        </a:p>
      </dgm:t>
    </dgm:pt>
    <dgm:pt modelId="{7B547E91-A5B6-462A-B957-A182641B5CB0}" type="parTrans" cxnId="{FB7E716D-FCC5-4A2B-B7A8-8E2BBB76B365}">
      <dgm:prSet/>
      <dgm:spPr/>
      <dgm:t>
        <a:bodyPr/>
        <a:lstStyle/>
        <a:p>
          <a:endParaRPr lang="fr-CH"/>
        </a:p>
      </dgm:t>
    </dgm:pt>
    <dgm:pt modelId="{87B3C79D-8AC6-447D-A6AE-491FCECA68BE}" type="sibTrans" cxnId="{FB7E716D-FCC5-4A2B-B7A8-8E2BBB76B365}">
      <dgm:prSet/>
      <dgm:spPr/>
      <dgm:t>
        <a:bodyPr/>
        <a:lstStyle/>
        <a:p>
          <a:endParaRPr lang="fr-CH"/>
        </a:p>
      </dgm:t>
    </dgm:pt>
    <dgm:pt modelId="{3052728D-BA70-4538-BCCD-F2C97C9BB901}">
      <dgm:prSet phldrT="[Texte]"/>
      <dgm:spPr/>
      <dgm:t>
        <a:bodyPr/>
        <a:lstStyle/>
        <a:p>
          <a:r>
            <a:rPr lang="fr-CH" dirty="0" smtClean="0"/>
            <a:t>Espoir</a:t>
          </a:r>
          <a:endParaRPr lang="fr-CH" dirty="0"/>
        </a:p>
      </dgm:t>
    </dgm:pt>
    <dgm:pt modelId="{A46133BC-CE24-4AE1-85A7-62080C790C7E}" type="parTrans" cxnId="{724A31AE-681B-4380-8D8E-856B489490AF}">
      <dgm:prSet/>
      <dgm:spPr/>
      <dgm:t>
        <a:bodyPr/>
        <a:lstStyle/>
        <a:p>
          <a:endParaRPr lang="fr-CH"/>
        </a:p>
      </dgm:t>
    </dgm:pt>
    <dgm:pt modelId="{D27D9CA1-1DDA-42E1-AAD5-DD86669D3B02}" type="sibTrans" cxnId="{724A31AE-681B-4380-8D8E-856B489490AF}">
      <dgm:prSet/>
      <dgm:spPr/>
      <dgm:t>
        <a:bodyPr/>
        <a:lstStyle/>
        <a:p>
          <a:endParaRPr lang="fr-CH"/>
        </a:p>
      </dgm:t>
    </dgm:pt>
    <dgm:pt modelId="{A71525B1-9AC5-4E1D-B527-02A43B4073D8}">
      <dgm:prSet phldrT="[Texte]"/>
      <dgm:spPr/>
      <dgm:t>
        <a:bodyPr/>
        <a:lstStyle/>
        <a:p>
          <a:r>
            <a:rPr lang="fr-CH" dirty="0" smtClean="0"/>
            <a:t>Evidence</a:t>
          </a:r>
          <a:endParaRPr lang="fr-CH" dirty="0"/>
        </a:p>
      </dgm:t>
    </dgm:pt>
    <dgm:pt modelId="{6D864FB5-7807-4A4E-ADBF-EBE74D3C235C}" type="parTrans" cxnId="{DCCF148F-FDAA-40D7-9DED-BFA6F5523D0B}">
      <dgm:prSet/>
      <dgm:spPr/>
      <dgm:t>
        <a:bodyPr/>
        <a:lstStyle/>
        <a:p>
          <a:endParaRPr lang="fr-CH"/>
        </a:p>
      </dgm:t>
    </dgm:pt>
    <dgm:pt modelId="{761A00F3-8953-47AF-B394-F14CEC736EA1}" type="sibTrans" cxnId="{DCCF148F-FDAA-40D7-9DED-BFA6F5523D0B}">
      <dgm:prSet/>
      <dgm:spPr/>
      <dgm:t>
        <a:bodyPr/>
        <a:lstStyle/>
        <a:p>
          <a:endParaRPr lang="fr-CH"/>
        </a:p>
      </dgm:t>
    </dgm:pt>
    <dgm:pt modelId="{92640046-2CF9-4229-9737-D1D1D0A4C8B2}" type="pres">
      <dgm:prSet presAssocID="{2CCDC7E0-CC10-4840-A584-AC03A00AE4F3}" presName="compositeShape" presStyleCnt="0">
        <dgm:presLayoutVars>
          <dgm:chMax val="7"/>
          <dgm:dir/>
          <dgm:resizeHandles val="exact"/>
        </dgm:presLayoutVars>
      </dgm:prSet>
      <dgm:spPr/>
    </dgm:pt>
    <dgm:pt modelId="{E123ECAF-C5ED-4AD8-AA0D-B1EC725FBDCA}" type="pres">
      <dgm:prSet presAssocID="{F799D4AF-93A4-4426-97C3-03B10122DB27}" presName="circ1" presStyleLbl="vennNode1" presStyleIdx="0" presStyleCnt="3"/>
      <dgm:spPr/>
      <dgm:t>
        <a:bodyPr/>
        <a:lstStyle/>
        <a:p>
          <a:endParaRPr lang="fr-CH"/>
        </a:p>
      </dgm:t>
    </dgm:pt>
    <dgm:pt modelId="{B40A18F0-673F-4E6E-BD2B-84607F0C1F2C}" type="pres">
      <dgm:prSet presAssocID="{F799D4AF-93A4-4426-97C3-03B10122DB2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1B796B8C-4074-42B3-86DC-3009C4FE4CFD}" type="pres">
      <dgm:prSet presAssocID="{3052728D-BA70-4538-BCCD-F2C97C9BB901}" presName="circ2" presStyleLbl="vennNode1" presStyleIdx="1" presStyleCnt="3"/>
      <dgm:spPr/>
      <dgm:t>
        <a:bodyPr/>
        <a:lstStyle/>
        <a:p>
          <a:endParaRPr lang="fr-CH"/>
        </a:p>
      </dgm:t>
    </dgm:pt>
    <dgm:pt modelId="{96BAD900-64A7-4754-8847-9AC301A007A7}" type="pres">
      <dgm:prSet presAssocID="{3052728D-BA70-4538-BCCD-F2C97C9BB90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59023F16-191B-47B6-B38C-82FBF14C57C8}" type="pres">
      <dgm:prSet presAssocID="{A71525B1-9AC5-4E1D-B527-02A43B4073D8}" presName="circ3" presStyleLbl="vennNode1" presStyleIdx="2" presStyleCnt="3"/>
      <dgm:spPr/>
      <dgm:t>
        <a:bodyPr/>
        <a:lstStyle/>
        <a:p>
          <a:endParaRPr lang="fr-CH"/>
        </a:p>
      </dgm:t>
    </dgm:pt>
    <dgm:pt modelId="{5CF49CA6-27C4-45DD-A1F5-A1CCF9B4C4CA}" type="pres">
      <dgm:prSet presAssocID="{A71525B1-9AC5-4E1D-B527-02A43B4073D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H"/>
        </a:p>
      </dgm:t>
    </dgm:pt>
  </dgm:ptLst>
  <dgm:cxnLst>
    <dgm:cxn modelId="{FB7E716D-FCC5-4A2B-B7A8-8E2BBB76B365}" srcId="{2CCDC7E0-CC10-4840-A584-AC03A00AE4F3}" destId="{F799D4AF-93A4-4426-97C3-03B10122DB27}" srcOrd="0" destOrd="0" parTransId="{7B547E91-A5B6-462A-B957-A182641B5CB0}" sibTransId="{87B3C79D-8AC6-447D-A6AE-491FCECA68BE}"/>
    <dgm:cxn modelId="{1C86E326-2D7E-484F-8476-FAAF73A02103}" type="presOf" srcId="{2CCDC7E0-CC10-4840-A584-AC03A00AE4F3}" destId="{92640046-2CF9-4229-9737-D1D1D0A4C8B2}" srcOrd="0" destOrd="0" presId="urn:microsoft.com/office/officeart/2005/8/layout/venn1"/>
    <dgm:cxn modelId="{E502C16C-04D1-4C9C-BDF7-0F23EFDEAFC8}" type="presOf" srcId="{F799D4AF-93A4-4426-97C3-03B10122DB27}" destId="{B40A18F0-673F-4E6E-BD2B-84607F0C1F2C}" srcOrd="1" destOrd="0" presId="urn:microsoft.com/office/officeart/2005/8/layout/venn1"/>
    <dgm:cxn modelId="{CC21BC62-7883-4FA1-93F3-89ED27800F15}" type="presOf" srcId="{F799D4AF-93A4-4426-97C3-03B10122DB27}" destId="{E123ECAF-C5ED-4AD8-AA0D-B1EC725FBDCA}" srcOrd="0" destOrd="0" presId="urn:microsoft.com/office/officeart/2005/8/layout/venn1"/>
    <dgm:cxn modelId="{79CB4EEE-088A-467C-9CC8-974D1E16F816}" type="presOf" srcId="{A71525B1-9AC5-4E1D-B527-02A43B4073D8}" destId="{59023F16-191B-47B6-B38C-82FBF14C57C8}" srcOrd="0" destOrd="0" presId="urn:microsoft.com/office/officeart/2005/8/layout/venn1"/>
    <dgm:cxn modelId="{98B20FF8-2B33-48B4-938C-04415AA3CEC4}" type="presOf" srcId="{3052728D-BA70-4538-BCCD-F2C97C9BB901}" destId="{96BAD900-64A7-4754-8847-9AC301A007A7}" srcOrd="1" destOrd="0" presId="urn:microsoft.com/office/officeart/2005/8/layout/venn1"/>
    <dgm:cxn modelId="{17D4B29B-DAAB-4553-9DD1-F5ADF0D19290}" type="presOf" srcId="{3052728D-BA70-4538-BCCD-F2C97C9BB901}" destId="{1B796B8C-4074-42B3-86DC-3009C4FE4CFD}" srcOrd="0" destOrd="0" presId="urn:microsoft.com/office/officeart/2005/8/layout/venn1"/>
    <dgm:cxn modelId="{DCCF148F-FDAA-40D7-9DED-BFA6F5523D0B}" srcId="{2CCDC7E0-CC10-4840-A584-AC03A00AE4F3}" destId="{A71525B1-9AC5-4E1D-B527-02A43B4073D8}" srcOrd="2" destOrd="0" parTransId="{6D864FB5-7807-4A4E-ADBF-EBE74D3C235C}" sibTransId="{761A00F3-8953-47AF-B394-F14CEC736EA1}"/>
    <dgm:cxn modelId="{CA05ABDF-8776-4657-90BD-076623C6FCD4}" type="presOf" srcId="{A71525B1-9AC5-4E1D-B527-02A43B4073D8}" destId="{5CF49CA6-27C4-45DD-A1F5-A1CCF9B4C4CA}" srcOrd="1" destOrd="0" presId="urn:microsoft.com/office/officeart/2005/8/layout/venn1"/>
    <dgm:cxn modelId="{724A31AE-681B-4380-8D8E-856B489490AF}" srcId="{2CCDC7E0-CC10-4840-A584-AC03A00AE4F3}" destId="{3052728D-BA70-4538-BCCD-F2C97C9BB901}" srcOrd="1" destOrd="0" parTransId="{A46133BC-CE24-4AE1-85A7-62080C790C7E}" sibTransId="{D27D9CA1-1DDA-42E1-AAD5-DD86669D3B02}"/>
    <dgm:cxn modelId="{B92110D7-77B6-4390-A324-AECA4DC5A43E}" type="presParOf" srcId="{92640046-2CF9-4229-9737-D1D1D0A4C8B2}" destId="{E123ECAF-C5ED-4AD8-AA0D-B1EC725FBDCA}" srcOrd="0" destOrd="0" presId="urn:microsoft.com/office/officeart/2005/8/layout/venn1"/>
    <dgm:cxn modelId="{763F58D7-D5F5-4C0B-9577-560AAC7F5567}" type="presParOf" srcId="{92640046-2CF9-4229-9737-D1D1D0A4C8B2}" destId="{B40A18F0-673F-4E6E-BD2B-84607F0C1F2C}" srcOrd="1" destOrd="0" presId="urn:microsoft.com/office/officeart/2005/8/layout/venn1"/>
    <dgm:cxn modelId="{1361EC0C-8A17-4C4F-B4B4-9808181982F6}" type="presParOf" srcId="{92640046-2CF9-4229-9737-D1D1D0A4C8B2}" destId="{1B796B8C-4074-42B3-86DC-3009C4FE4CFD}" srcOrd="2" destOrd="0" presId="urn:microsoft.com/office/officeart/2005/8/layout/venn1"/>
    <dgm:cxn modelId="{47D8A9B0-B832-4817-9C72-8CB746CCB393}" type="presParOf" srcId="{92640046-2CF9-4229-9737-D1D1D0A4C8B2}" destId="{96BAD900-64A7-4754-8847-9AC301A007A7}" srcOrd="3" destOrd="0" presId="urn:microsoft.com/office/officeart/2005/8/layout/venn1"/>
    <dgm:cxn modelId="{4D7AB87B-BD28-49D6-A837-A77CAD82B477}" type="presParOf" srcId="{92640046-2CF9-4229-9737-D1D1D0A4C8B2}" destId="{59023F16-191B-47B6-B38C-82FBF14C57C8}" srcOrd="4" destOrd="0" presId="urn:microsoft.com/office/officeart/2005/8/layout/venn1"/>
    <dgm:cxn modelId="{5C350597-5129-4F58-8297-EB995B57D985}" type="presParOf" srcId="{92640046-2CF9-4229-9737-D1D1D0A4C8B2}" destId="{5CF49CA6-27C4-45DD-A1F5-A1CCF9B4C4C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CD97FE-C43F-4DF8-8EB2-2D84F08206A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B85D485-D7D2-4522-BCB2-FE73F0458CB9}">
      <dgm:prSet phldrT="[Texte]"/>
      <dgm:spPr/>
      <dgm:t>
        <a:bodyPr/>
        <a:lstStyle/>
        <a:p>
          <a:r>
            <a:rPr lang="fr-CH" dirty="0" smtClean="0"/>
            <a:t>Perfection</a:t>
          </a:r>
          <a:endParaRPr lang="fr-CH" dirty="0"/>
        </a:p>
      </dgm:t>
    </dgm:pt>
    <dgm:pt modelId="{BED89AA3-8308-41D5-963D-B2526E1D1CDB}" type="parTrans" cxnId="{65EB3DC7-F713-4165-83D5-BAEB5FF15D3A}">
      <dgm:prSet/>
      <dgm:spPr/>
      <dgm:t>
        <a:bodyPr/>
        <a:lstStyle/>
        <a:p>
          <a:endParaRPr lang="fr-CH"/>
        </a:p>
      </dgm:t>
    </dgm:pt>
    <dgm:pt modelId="{A7B9E589-D31B-48E8-83AD-C4B3A31A0655}" type="sibTrans" cxnId="{65EB3DC7-F713-4165-83D5-BAEB5FF15D3A}">
      <dgm:prSet/>
      <dgm:spPr/>
      <dgm:t>
        <a:bodyPr/>
        <a:lstStyle/>
        <a:p>
          <a:endParaRPr lang="fr-CH"/>
        </a:p>
      </dgm:t>
    </dgm:pt>
    <dgm:pt modelId="{D6D347E6-612E-44C7-9A8C-67BBF1C98CDC}">
      <dgm:prSet phldrT="[Texte]"/>
      <dgm:spPr/>
      <dgm:t>
        <a:bodyPr/>
        <a:lstStyle/>
        <a:p>
          <a:r>
            <a:rPr lang="fr-CH" dirty="0" smtClean="0"/>
            <a:t>Découverte</a:t>
          </a:r>
          <a:endParaRPr lang="fr-CH" dirty="0"/>
        </a:p>
      </dgm:t>
    </dgm:pt>
    <dgm:pt modelId="{8AA09230-30C3-4C0A-89C1-41634715D5AE}" type="parTrans" cxnId="{FC14AF33-C56E-4A6B-96B3-EFFA78C44FCA}">
      <dgm:prSet/>
      <dgm:spPr/>
      <dgm:t>
        <a:bodyPr/>
        <a:lstStyle/>
        <a:p>
          <a:endParaRPr lang="fr-CH"/>
        </a:p>
      </dgm:t>
    </dgm:pt>
    <dgm:pt modelId="{18A4CAAC-7CFC-4324-BFAF-C45906CDA379}" type="sibTrans" cxnId="{FC14AF33-C56E-4A6B-96B3-EFFA78C44FCA}">
      <dgm:prSet/>
      <dgm:spPr/>
      <dgm:t>
        <a:bodyPr/>
        <a:lstStyle/>
        <a:p>
          <a:endParaRPr lang="fr-CH"/>
        </a:p>
      </dgm:t>
    </dgm:pt>
    <dgm:pt modelId="{16483C2D-397E-408C-9585-6E0DC9C2D179}" type="pres">
      <dgm:prSet presAssocID="{78CD97FE-C43F-4DF8-8EB2-2D84F08206AE}" presName="Name0" presStyleCnt="0">
        <dgm:presLayoutVars>
          <dgm:dir/>
          <dgm:resizeHandles val="exact"/>
        </dgm:presLayoutVars>
      </dgm:prSet>
      <dgm:spPr/>
    </dgm:pt>
    <dgm:pt modelId="{0A03E226-1E64-4183-866E-045FFEFA25A5}" type="pres">
      <dgm:prSet presAssocID="{3B85D485-D7D2-4522-BCB2-FE73F0458CB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AE82DDC8-3AC4-47C2-B5FD-0787FCD3A670}" type="pres">
      <dgm:prSet presAssocID="{A7B9E589-D31B-48E8-83AD-C4B3A31A0655}" presName="sibTrans" presStyleLbl="sibTrans2D1" presStyleIdx="0" presStyleCnt="1"/>
      <dgm:spPr/>
      <dgm:t>
        <a:bodyPr/>
        <a:lstStyle/>
        <a:p>
          <a:endParaRPr lang="fr-CH"/>
        </a:p>
      </dgm:t>
    </dgm:pt>
    <dgm:pt modelId="{ECE37879-8DA2-4670-961D-D0E5E947F14F}" type="pres">
      <dgm:prSet presAssocID="{A7B9E589-D31B-48E8-83AD-C4B3A31A0655}" presName="connectorText" presStyleLbl="sibTrans2D1" presStyleIdx="0" presStyleCnt="1"/>
      <dgm:spPr/>
      <dgm:t>
        <a:bodyPr/>
        <a:lstStyle/>
        <a:p>
          <a:endParaRPr lang="fr-CH"/>
        </a:p>
      </dgm:t>
    </dgm:pt>
    <dgm:pt modelId="{2D67E255-370F-4458-BF00-12DFAC4DA7DF}" type="pres">
      <dgm:prSet presAssocID="{D6D347E6-612E-44C7-9A8C-67BBF1C98CD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</dgm:ptLst>
  <dgm:cxnLst>
    <dgm:cxn modelId="{A38304DA-9D06-4E72-B637-6E20F67A735C}" type="presOf" srcId="{3B85D485-D7D2-4522-BCB2-FE73F0458CB9}" destId="{0A03E226-1E64-4183-866E-045FFEFA25A5}" srcOrd="0" destOrd="0" presId="urn:microsoft.com/office/officeart/2005/8/layout/process1"/>
    <dgm:cxn modelId="{3EE34A69-6D43-468F-96F6-FDA345BEDC90}" type="presOf" srcId="{78CD97FE-C43F-4DF8-8EB2-2D84F08206AE}" destId="{16483C2D-397E-408C-9585-6E0DC9C2D179}" srcOrd="0" destOrd="0" presId="urn:microsoft.com/office/officeart/2005/8/layout/process1"/>
    <dgm:cxn modelId="{D9E706BF-AB62-44EE-8229-51033502C4F7}" type="presOf" srcId="{A7B9E589-D31B-48E8-83AD-C4B3A31A0655}" destId="{AE82DDC8-3AC4-47C2-B5FD-0787FCD3A670}" srcOrd="0" destOrd="0" presId="urn:microsoft.com/office/officeart/2005/8/layout/process1"/>
    <dgm:cxn modelId="{8C6FF1E2-F816-4FA0-9351-5395E1FA8C8F}" type="presOf" srcId="{D6D347E6-612E-44C7-9A8C-67BBF1C98CDC}" destId="{2D67E255-370F-4458-BF00-12DFAC4DA7DF}" srcOrd="0" destOrd="0" presId="urn:microsoft.com/office/officeart/2005/8/layout/process1"/>
    <dgm:cxn modelId="{DC72F1CE-4C45-47B5-A914-F03DC46D3726}" type="presOf" srcId="{A7B9E589-D31B-48E8-83AD-C4B3A31A0655}" destId="{ECE37879-8DA2-4670-961D-D0E5E947F14F}" srcOrd="1" destOrd="0" presId="urn:microsoft.com/office/officeart/2005/8/layout/process1"/>
    <dgm:cxn modelId="{65EB3DC7-F713-4165-83D5-BAEB5FF15D3A}" srcId="{78CD97FE-C43F-4DF8-8EB2-2D84F08206AE}" destId="{3B85D485-D7D2-4522-BCB2-FE73F0458CB9}" srcOrd="0" destOrd="0" parTransId="{BED89AA3-8308-41D5-963D-B2526E1D1CDB}" sibTransId="{A7B9E589-D31B-48E8-83AD-C4B3A31A0655}"/>
    <dgm:cxn modelId="{FC14AF33-C56E-4A6B-96B3-EFFA78C44FCA}" srcId="{78CD97FE-C43F-4DF8-8EB2-2D84F08206AE}" destId="{D6D347E6-612E-44C7-9A8C-67BBF1C98CDC}" srcOrd="1" destOrd="0" parTransId="{8AA09230-30C3-4C0A-89C1-41634715D5AE}" sibTransId="{18A4CAAC-7CFC-4324-BFAF-C45906CDA379}"/>
    <dgm:cxn modelId="{62474B76-CCB5-4596-A850-1F4A67B33A7F}" type="presParOf" srcId="{16483C2D-397E-408C-9585-6E0DC9C2D179}" destId="{0A03E226-1E64-4183-866E-045FFEFA25A5}" srcOrd="0" destOrd="0" presId="urn:microsoft.com/office/officeart/2005/8/layout/process1"/>
    <dgm:cxn modelId="{D6C0310C-A036-4250-A7A1-CC3DD2F66103}" type="presParOf" srcId="{16483C2D-397E-408C-9585-6E0DC9C2D179}" destId="{AE82DDC8-3AC4-47C2-B5FD-0787FCD3A670}" srcOrd="1" destOrd="0" presId="urn:microsoft.com/office/officeart/2005/8/layout/process1"/>
    <dgm:cxn modelId="{099B5762-0168-4712-87AF-DDB6E658E372}" type="presParOf" srcId="{AE82DDC8-3AC4-47C2-B5FD-0787FCD3A670}" destId="{ECE37879-8DA2-4670-961D-D0E5E947F14F}" srcOrd="0" destOrd="0" presId="urn:microsoft.com/office/officeart/2005/8/layout/process1"/>
    <dgm:cxn modelId="{F7ADBB81-D6C4-4CBF-8F4B-BE40AD2C2CF6}" type="presParOf" srcId="{16483C2D-397E-408C-9585-6E0DC9C2D179}" destId="{2D67E255-370F-4458-BF00-12DFAC4DA7D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3ECAF-C5ED-4AD8-AA0D-B1EC725FBDCA}">
      <dsp:nvSpPr>
        <dsp:cNvPr id="0" name=""/>
        <dsp:cNvSpPr/>
      </dsp:nvSpPr>
      <dsp:spPr>
        <a:xfrm>
          <a:off x="2133600" y="38099"/>
          <a:ext cx="1828800" cy="18288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300" kern="1200" dirty="0" smtClean="0"/>
            <a:t>Expertise</a:t>
          </a:r>
          <a:endParaRPr lang="fr-CH" sz="2300" kern="1200" dirty="0"/>
        </a:p>
      </dsp:txBody>
      <dsp:txXfrm>
        <a:off x="2377440" y="358139"/>
        <a:ext cx="1341120" cy="822960"/>
      </dsp:txXfrm>
    </dsp:sp>
    <dsp:sp modelId="{1B796B8C-4074-42B3-86DC-3009C4FE4CFD}">
      <dsp:nvSpPr>
        <dsp:cNvPr id="0" name=""/>
        <dsp:cNvSpPr/>
      </dsp:nvSpPr>
      <dsp:spPr>
        <a:xfrm>
          <a:off x="2793492" y="1181100"/>
          <a:ext cx="1828800" cy="18288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300" kern="1200" dirty="0" smtClean="0"/>
            <a:t>Espoir</a:t>
          </a:r>
          <a:endParaRPr lang="fr-CH" sz="2300" kern="1200" dirty="0"/>
        </a:p>
      </dsp:txBody>
      <dsp:txXfrm>
        <a:off x="3352800" y="1653540"/>
        <a:ext cx="1097280" cy="1005840"/>
      </dsp:txXfrm>
    </dsp:sp>
    <dsp:sp modelId="{59023F16-191B-47B6-B38C-82FBF14C57C8}">
      <dsp:nvSpPr>
        <dsp:cNvPr id="0" name=""/>
        <dsp:cNvSpPr/>
      </dsp:nvSpPr>
      <dsp:spPr>
        <a:xfrm>
          <a:off x="1473707" y="1181100"/>
          <a:ext cx="1828800" cy="18288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300" kern="1200" dirty="0" smtClean="0"/>
            <a:t>Evidence</a:t>
          </a:r>
          <a:endParaRPr lang="fr-CH" sz="2300" kern="1200" dirty="0"/>
        </a:p>
      </dsp:txBody>
      <dsp:txXfrm>
        <a:off x="1645920" y="1653540"/>
        <a:ext cx="1097280" cy="1005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3E226-1E64-4183-866E-045FFEFA25A5}">
      <dsp:nvSpPr>
        <dsp:cNvPr id="0" name=""/>
        <dsp:cNvSpPr/>
      </dsp:nvSpPr>
      <dsp:spPr>
        <a:xfrm>
          <a:off x="1190" y="762297"/>
          <a:ext cx="2539007" cy="1523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3600" kern="1200" dirty="0" smtClean="0"/>
            <a:t>Perfection</a:t>
          </a:r>
          <a:endParaRPr lang="fr-CH" sz="3600" kern="1200" dirty="0"/>
        </a:p>
      </dsp:txBody>
      <dsp:txXfrm>
        <a:off x="45809" y="806916"/>
        <a:ext cx="2449769" cy="1434166"/>
      </dsp:txXfrm>
    </dsp:sp>
    <dsp:sp modelId="{AE82DDC8-3AC4-47C2-B5FD-0787FCD3A670}">
      <dsp:nvSpPr>
        <dsp:cNvPr id="0" name=""/>
        <dsp:cNvSpPr/>
      </dsp:nvSpPr>
      <dsp:spPr>
        <a:xfrm>
          <a:off x="2794099" y="1209163"/>
          <a:ext cx="538269" cy="629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2700" kern="1200"/>
        </a:p>
      </dsp:txBody>
      <dsp:txXfrm>
        <a:off x="2794099" y="1335098"/>
        <a:ext cx="376788" cy="377803"/>
      </dsp:txXfrm>
    </dsp:sp>
    <dsp:sp modelId="{2D67E255-370F-4458-BF00-12DFAC4DA7DF}">
      <dsp:nvSpPr>
        <dsp:cNvPr id="0" name=""/>
        <dsp:cNvSpPr/>
      </dsp:nvSpPr>
      <dsp:spPr>
        <a:xfrm>
          <a:off x="3555801" y="762297"/>
          <a:ext cx="2539007" cy="1523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3600" kern="1200" dirty="0" smtClean="0"/>
            <a:t>Découverte</a:t>
          </a:r>
          <a:endParaRPr lang="fr-CH" sz="3600" kern="1200" dirty="0"/>
        </a:p>
      </dsp:txBody>
      <dsp:txXfrm>
        <a:off x="3600420" y="806916"/>
        <a:ext cx="2449769" cy="1434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AF646D5-4907-48A5-9402-3140FD747526}" type="datetimeFigureOut">
              <a:rPr lang="en-US"/>
              <a:pPr/>
              <a:t>12/13/2016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2600"/>
            <a:ext cx="2911475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238" y="9372600"/>
            <a:ext cx="2911475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C574EED-CF98-48C7-A331-2EA53599561D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42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94CBC2B-8FC5-4B48-924E-4527BD7F7077}" type="datetimeFigureOut">
              <a:rPr lang="en-US"/>
              <a:pPr/>
              <a:t>12/13/2016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850" y="739775"/>
            <a:ext cx="657860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513" y="4687888"/>
            <a:ext cx="5375275" cy="4440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11475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238" y="9372600"/>
            <a:ext cx="2911475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5F3742D-A923-44D3-963F-635CF52296C0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1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37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B4FDD1-F535-4C68-AE6D-E9B2F531DCF7}" type="datetime1">
              <a:rPr lang="en-US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B. Mariani, C. Newmann - 3D Gait and Turning Assessment in Children with Cerebral Palsy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B33184B-463E-46E8-BD95-CC97674D1E68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BC57EDF-F752-4810-8375-C42C93978726}" type="datetime1">
              <a:rPr lang="en-US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B. Mariani, C. Newmann - 3D Gait and Turning Assessment in Children with Cerebral Palsy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AAEDCC5-B73D-414A-B835-7966B4F49FA1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1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032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1437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9A6233C-712B-47B1-AB66-DE86DD42821D}" type="datetime1">
              <a:rPr lang="en-US"/>
              <a:pPr/>
              <a:t>12/13/2016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B. Mariani, C. Newmann - 3D Gait and Turning Assessment in Children with Cerebral Palsy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13DE32D-A268-4E8D-8BF4-5BBC9AA7052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46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34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085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5A47C3-9575-47EB-9418-EF6D8DB99ABA}" type="datetime1">
              <a:rPr lang="en-US"/>
              <a:pPr/>
              <a:t>12/13/2016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B. Mariani, C. Newmann - 3D Gait and Turning Assessment in Children with Cerebral Palsy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DD04B71-38C3-48C0-92E1-137FFD6DBABE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16ECC82-396E-4D4E-9C53-C8F1955B03DC}" type="datetime1">
              <a:rPr lang="en-US"/>
              <a:pPr/>
              <a:t>12/13/2016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B. Mariani, C. Newmann - 3D Gait and Turning Assessment in Children with Cerebral Palsy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642445B-1A47-4C50-87CE-E4DE7EDABA6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google.ch/url?sa=i&amp;rct=j&amp;q=&amp;esrc=s&amp;source=images&amp;cd=&amp;cad=rja&amp;uact=8&amp;ved=0ahUKEwiSpqbJ9bXLAhWF6RQKHXFmCdYQjRwIBw&amp;url=http://www.rezonance.ch/rezo/classes/ft-first-tuesday/lausanne/20150408/&amp;psig=AFQjCNEKHQhcc1we4r8yYBYVfvbqtQUV3w&amp;ust=1457692374454262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1" name="Picture 2" descr="C:\Users\Christopher\AppData\Local\Microsoft\Windows\Temporary Internet Files\Content.IE5\VEZFWZZT\CHUV_CentreHosp_RVB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67"/>
          <a:stretch/>
        </p:blipFill>
        <p:spPr bwMode="auto">
          <a:xfrm>
            <a:off x="169615" y="4661921"/>
            <a:ext cx="820985" cy="37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vcharkarn.com/uploads/images/logo_UNIL.png">
            <a:hlinkClick r:id="rId14"/>
          </p:cNvPr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76"/>
          <a:stretch/>
        </p:blipFill>
        <p:spPr bwMode="auto">
          <a:xfrm>
            <a:off x="7848600" y="4572000"/>
            <a:ext cx="1219201" cy="51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3400" y="1069182"/>
            <a:ext cx="8001000" cy="1102519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Paralysie Cérébrale et</a:t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P</a:t>
            </a:r>
            <a:r>
              <a:rPr lang="fr-FR" dirty="0" smtClean="0">
                <a:solidFill>
                  <a:schemeClr val="tx1"/>
                </a:solidFill>
              </a:rPr>
              <a:t>ratiques Professionnelles</a:t>
            </a:r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086100"/>
            <a:ext cx="6400800" cy="1314450"/>
          </a:xfrm>
        </p:spPr>
        <p:txBody>
          <a:bodyPr/>
          <a:lstStyle/>
          <a:p>
            <a:endParaRPr lang="en-IE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Dr </a:t>
            </a:r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C. Newman, </a:t>
            </a:r>
            <a:r>
              <a:rPr lang="en-IE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médecin</a:t>
            </a:r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E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adjoint</a:t>
            </a:r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IE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Privat</a:t>
            </a:r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Docent MER</a:t>
            </a:r>
          </a:p>
          <a:p>
            <a:endParaRPr lang="en-IE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IE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Unité</a:t>
            </a:r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IE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Neurologie</a:t>
            </a:r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et </a:t>
            </a:r>
            <a:r>
              <a:rPr lang="en-IE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Neuroréhabilitation</a:t>
            </a:r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E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Pédiatrique</a:t>
            </a:r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CHUV, Lausanne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683568" y="2097882"/>
            <a:ext cx="7772400" cy="110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66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66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66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66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66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66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66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66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66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GB" sz="4000" kern="0" dirty="0" err="1" smtClean="0">
                <a:solidFill>
                  <a:schemeClr val="accent1"/>
                </a:solidFill>
              </a:rPr>
              <a:t>Quelles</a:t>
            </a:r>
            <a:r>
              <a:rPr lang="en-GB" sz="4000" kern="0" dirty="0" smtClean="0">
                <a:solidFill>
                  <a:schemeClr val="accent1"/>
                </a:solidFill>
              </a:rPr>
              <a:t> Perspectives?</a:t>
            </a:r>
            <a:endParaRPr lang="en-GB" sz="4000" kern="0" dirty="0">
              <a:solidFill>
                <a:schemeClr val="accent1"/>
              </a:solidFill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0" y="0"/>
            <a:ext cx="9144000" cy="5168457"/>
            <a:chOff x="152400" y="1091421"/>
            <a:chExt cx="8839200" cy="4699779"/>
          </a:xfrm>
        </p:grpSpPr>
        <p:pic>
          <p:nvPicPr>
            <p:cNvPr id="5122" name="Picture 2" descr="http://yourcpf.org/wp-content/uploads/2015/07/CPF_Web_LaearnAboutCP_19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091421"/>
              <a:ext cx="8839200" cy="4699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ZoneTexte 4"/>
            <p:cNvSpPr txBox="1"/>
            <p:nvPr/>
          </p:nvSpPr>
          <p:spPr>
            <a:xfrm>
              <a:off x="6921128" y="5508668"/>
              <a:ext cx="2070472" cy="279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400" dirty="0" err="1" smtClean="0">
                  <a:solidFill>
                    <a:schemeClr val="bg1"/>
                  </a:solidFill>
                </a:rPr>
                <a:t>Courtesy</a:t>
              </a:r>
              <a:r>
                <a:rPr lang="fr-CH" sz="1400" dirty="0" smtClean="0">
                  <a:solidFill>
                    <a:schemeClr val="bg1"/>
                  </a:solidFill>
                </a:rPr>
                <a:t> CP </a:t>
              </a:r>
              <a:r>
                <a:rPr lang="fr-CH" sz="1400" dirty="0" err="1" smtClean="0">
                  <a:solidFill>
                    <a:schemeClr val="bg1"/>
                  </a:solidFill>
                </a:rPr>
                <a:t>Foundation</a:t>
              </a:r>
              <a:endParaRPr lang="fr-CH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124" name="Picture 4" descr="Résultat de recherche d'images pour &quot;le futur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6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69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4000" dirty="0" smtClean="0"/>
              <a:t>La personne avec PC, sa famille</a:t>
            </a:r>
            <a:br>
              <a:rPr lang="fr-CH" sz="4000" dirty="0" smtClean="0"/>
            </a:br>
            <a:r>
              <a:rPr lang="fr-CH" sz="4000" dirty="0" smtClean="0"/>
              <a:t>Quelle demande?</a:t>
            </a:r>
            <a:endParaRPr lang="fr-CH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sz="2800" dirty="0" smtClean="0"/>
              <a:t>Des exigences</a:t>
            </a:r>
          </a:p>
          <a:p>
            <a:pPr lvl="1"/>
            <a:r>
              <a:rPr lang="fr-CH" sz="2400" dirty="0" smtClean="0"/>
              <a:t>Evolution des </a:t>
            </a:r>
            <a:r>
              <a:rPr lang="fr-CH" sz="2400" dirty="0"/>
              <a:t>valeurs </a:t>
            </a:r>
            <a:r>
              <a:rPr lang="fr-CH" sz="2400" dirty="0" smtClean="0"/>
              <a:t>: personnalisation</a:t>
            </a:r>
            <a:r>
              <a:rPr lang="fr-CH" sz="2400" dirty="0"/>
              <a:t>, </a:t>
            </a:r>
            <a:r>
              <a:rPr lang="fr-CH" sz="2400" dirty="0" smtClean="0"/>
              <a:t>transparence, qualité de la relation, ... </a:t>
            </a:r>
            <a:endParaRPr lang="fr-CH" sz="2400" dirty="0"/>
          </a:p>
          <a:p>
            <a:pPr lvl="1"/>
            <a:r>
              <a:rPr lang="fr-CH" sz="2400" dirty="0" smtClean="0"/>
              <a:t>Être responsables, informés, ... </a:t>
            </a:r>
            <a:endParaRPr lang="fr-CH" sz="2400" dirty="0"/>
          </a:p>
          <a:p>
            <a:r>
              <a:rPr lang="fr-CH" sz="2800" dirty="0" smtClean="0"/>
              <a:t>Des attentes</a:t>
            </a:r>
          </a:p>
          <a:p>
            <a:pPr lvl="1"/>
            <a:r>
              <a:rPr lang="fr-CH" sz="2400" dirty="0" smtClean="0"/>
              <a:t>Participer au processus de décision</a:t>
            </a:r>
          </a:p>
          <a:p>
            <a:pPr lvl="1"/>
            <a:r>
              <a:rPr lang="fr-CH" sz="2400" dirty="0" smtClean="0"/>
              <a:t>«</a:t>
            </a:r>
            <a:r>
              <a:rPr lang="fr-CH" sz="2400" dirty="0" err="1" smtClean="0"/>
              <a:t>Empowerment</a:t>
            </a:r>
            <a:r>
              <a:rPr lang="fr-CH" sz="2400" dirty="0" smtClean="0"/>
              <a:t>», participation active</a:t>
            </a:r>
          </a:p>
          <a:p>
            <a:pPr lvl="1"/>
            <a:r>
              <a:rPr lang="fr-CH" sz="2400" dirty="0" smtClean="0"/>
              <a:t>Etre acteur de </a:t>
            </a:r>
            <a:r>
              <a:rPr lang="fr-CH" sz="2400" dirty="0"/>
              <a:t>son projet de vie </a:t>
            </a:r>
          </a:p>
          <a:p>
            <a:pPr marL="0" indent="0">
              <a:buNone/>
            </a:pPr>
            <a:endParaRPr lang="fr-CH" dirty="0"/>
          </a:p>
          <a:p>
            <a:pPr lvl="1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80539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205979"/>
            <a:ext cx="8229600" cy="857250"/>
          </a:xfrm>
        </p:spPr>
        <p:txBody>
          <a:bodyPr/>
          <a:lstStyle/>
          <a:p>
            <a:r>
              <a:rPr lang="fr-CH" dirty="0" smtClean="0"/>
              <a:t>Comment leur répondre?</a:t>
            </a:r>
            <a:endParaRPr lang="fr-CH" dirty="0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457200" y="225632"/>
            <a:ext cx="8229600" cy="8572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H" dirty="0" smtClean="0"/>
              <a:t>Les 3 Es</a:t>
            </a:r>
            <a:endParaRPr lang="fr-CH" dirty="0"/>
          </a:p>
        </p:txBody>
      </p:sp>
      <p:pic>
        <p:nvPicPr>
          <p:cNvPr id="1126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1123950"/>
            <a:ext cx="9158288" cy="380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116" y="1047750"/>
            <a:ext cx="5863484" cy="406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24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fr-CH" dirty="0"/>
              <a:t>Les (mes) 3 Es</a:t>
            </a: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725719163"/>
              </p:ext>
            </p:extLst>
          </p:nvPr>
        </p:nvGraphicFramePr>
        <p:xfrm>
          <a:off x="1524000" y="1238250"/>
          <a:ext cx="6096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499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52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Expertise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«</a:t>
            </a:r>
            <a:r>
              <a:rPr lang="fr-CH" dirty="0"/>
              <a:t>P</a:t>
            </a:r>
            <a:r>
              <a:rPr lang="fr-CH" dirty="0" smtClean="0"/>
              <a:t>osture de l’expert» historique, paternaliste</a:t>
            </a:r>
          </a:p>
          <a:p>
            <a:r>
              <a:rPr lang="fr-CH" dirty="0" smtClean="0"/>
              <a:t>Position de </a:t>
            </a:r>
            <a:r>
              <a:rPr lang="fr-CH" dirty="0" err="1" smtClean="0"/>
              <a:t>co</a:t>
            </a:r>
            <a:r>
              <a:rPr lang="fr-CH" dirty="0" smtClean="0"/>
              <a:t>-experts</a:t>
            </a:r>
          </a:p>
          <a:p>
            <a:r>
              <a:rPr lang="fr-CH" dirty="0" smtClean="0"/>
              <a:t>Position de </a:t>
            </a:r>
            <a:r>
              <a:rPr lang="fr-CH" dirty="0" err="1" smtClean="0"/>
              <a:t>co</a:t>
            </a:r>
            <a:r>
              <a:rPr lang="fr-CH" dirty="0" smtClean="0"/>
              <a:t>-apprenants</a:t>
            </a: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523101099"/>
              </p:ext>
            </p:extLst>
          </p:nvPr>
        </p:nvGraphicFramePr>
        <p:xfrm>
          <a:off x="1295400" y="2419350"/>
          <a:ext cx="6096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715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6659"/>
            <a:ext cx="9143996" cy="414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9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Evidence - Preuves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Alimente nos pratiques</a:t>
            </a:r>
          </a:p>
          <a:p>
            <a:r>
              <a:rPr lang="fr-CH" dirty="0" smtClean="0"/>
              <a:t>Se justifie sur le plan de l’éthique du soin</a:t>
            </a:r>
          </a:p>
          <a:p>
            <a:r>
              <a:rPr lang="fr-CH" dirty="0" smtClean="0"/>
              <a:t>A considérer avec un regard affuté 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02614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"/>
            <a:ext cx="7467600" cy="505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33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21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07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Espoir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1200151"/>
            <a:ext cx="8382000" cy="3394472"/>
          </a:xfrm>
        </p:spPr>
        <p:txBody>
          <a:bodyPr/>
          <a:lstStyle/>
          <a:p>
            <a:r>
              <a:rPr lang="fr-CH" dirty="0" smtClean="0"/>
              <a:t>Les professionnels «véhicules d’espoir»</a:t>
            </a:r>
          </a:p>
          <a:p>
            <a:r>
              <a:rPr lang="fr-CH" dirty="0" smtClean="0"/>
              <a:t>Conditions</a:t>
            </a:r>
          </a:p>
          <a:p>
            <a:pPr lvl="1"/>
            <a:r>
              <a:rPr lang="fr-CH" dirty="0" smtClean="0"/>
              <a:t>Communication</a:t>
            </a:r>
          </a:p>
          <a:p>
            <a:pPr lvl="1"/>
            <a:r>
              <a:rPr lang="fr-CH" dirty="0" smtClean="0"/>
              <a:t>Partenariat</a:t>
            </a:r>
          </a:p>
          <a:p>
            <a:r>
              <a:rPr lang="fr-CH" dirty="0" smtClean="0"/>
              <a:t>Les personnes avec PC «véhicules d’espoir»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5753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QUEL ENVIRONNEMENT?</a:t>
            </a:r>
          </a:p>
          <a:p>
            <a:r>
              <a:rPr lang="fr-CH" dirty="0" smtClean="0"/>
              <a:t>QUELLE DEMANDE?</a:t>
            </a:r>
          </a:p>
          <a:p>
            <a:r>
              <a:rPr lang="fr-CH" dirty="0" smtClean="0"/>
              <a:t>COMMENT Y REPONDRE?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3729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644747" y="0"/>
            <a:ext cx="34230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SAINT MALO </a:t>
            </a:r>
            <a:endParaRPr lang="fr-CH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CH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</a:t>
            </a:r>
            <a:r>
              <a:rPr lang="fr-CH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27 juin 2017</a:t>
            </a:r>
            <a:endParaRPr lang="fr-CH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205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Quel environnement?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sz="2400" dirty="0" smtClean="0"/>
              <a:t>Facteurs de changement simultanés</a:t>
            </a:r>
            <a:endParaRPr lang="fr-CH" sz="2400" dirty="0"/>
          </a:p>
          <a:p>
            <a:pPr lvl="1"/>
            <a:r>
              <a:rPr lang="fr-CH" sz="2000" dirty="0"/>
              <a:t>L</a:t>
            </a:r>
            <a:r>
              <a:rPr lang="fr-CH" sz="2000" dirty="0" smtClean="0"/>
              <a:t>es avancées de la recherche</a:t>
            </a:r>
          </a:p>
          <a:p>
            <a:pPr lvl="1"/>
            <a:r>
              <a:rPr lang="fr-CH" sz="2000" dirty="0" smtClean="0"/>
              <a:t>Les progrès technologiques </a:t>
            </a:r>
          </a:p>
          <a:p>
            <a:pPr lvl="1"/>
            <a:r>
              <a:rPr lang="fr-CH" sz="2000" dirty="0" smtClean="0"/>
              <a:t>La pression économique</a:t>
            </a:r>
          </a:p>
          <a:p>
            <a:pPr lvl="1"/>
            <a:r>
              <a:rPr lang="fr-CH" sz="2000" dirty="0" smtClean="0"/>
              <a:t>La chronicité </a:t>
            </a:r>
            <a:endParaRPr lang="fr-CH" sz="2000" dirty="0"/>
          </a:p>
          <a:p>
            <a:pPr lvl="1"/>
            <a:r>
              <a:rPr lang="fr-CH" sz="2000" dirty="0" smtClean="0"/>
              <a:t>Une personne avec PC, une famille</a:t>
            </a:r>
          </a:p>
          <a:p>
            <a:pPr lvl="2"/>
            <a:r>
              <a:rPr lang="fr-CH" sz="1800" dirty="0" smtClean="0"/>
              <a:t>Informés</a:t>
            </a:r>
          </a:p>
          <a:p>
            <a:pPr lvl="2"/>
            <a:r>
              <a:rPr lang="fr-CH" sz="1800" dirty="0"/>
              <a:t>A</a:t>
            </a:r>
            <a:r>
              <a:rPr lang="fr-CH" sz="1800" dirty="0" smtClean="0"/>
              <a:t>vec des exigences</a:t>
            </a:r>
          </a:p>
          <a:p>
            <a:pPr lvl="1"/>
            <a:r>
              <a:rPr lang="fr-CH" sz="2000" dirty="0" smtClean="0"/>
              <a:t>Les professionnels </a:t>
            </a:r>
            <a:endParaRPr lang="fr-CH" sz="2000" dirty="0"/>
          </a:p>
          <a:p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127973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ésultat de recherche d'images pour &quot;health expenditure oecd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73152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49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8229600" cy="857250"/>
          </a:xfrm>
        </p:spPr>
        <p:txBody>
          <a:bodyPr/>
          <a:lstStyle/>
          <a:p>
            <a:r>
              <a:rPr lang="en-US" sz="2800" dirty="0"/>
              <a:t>The strategy that will fix healthcare,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Michael </a:t>
            </a:r>
            <a:r>
              <a:rPr lang="en-US" sz="2800" dirty="0"/>
              <a:t>E. Porter and Thomas H. </a:t>
            </a:r>
            <a:r>
              <a:rPr lang="en-US" sz="2800" dirty="0" smtClean="0"/>
              <a:t>Lee</a:t>
            </a:r>
            <a:br>
              <a:rPr lang="en-US" sz="2800" dirty="0" smtClean="0"/>
            </a:br>
            <a:r>
              <a:rPr lang="en-US" sz="2800" dirty="0" smtClean="0"/>
              <a:t>October </a:t>
            </a:r>
            <a:r>
              <a:rPr lang="en-US" sz="2800" dirty="0"/>
              <a:t>2013 Issue, Harvard Business Review</a:t>
            </a:r>
            <a:endParaRPr lang="fr-CH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87078"/>
            <a:ext cx="8229600" cy="3394472"/>
          </a:xfrm>
        </p:spPr>
        <p:txBody>
          <a:bodyPr/>
          <a:lstStyle/>
          <a:p>
            <a:r>
              <a:rPr lang="fr-CH" sz="2400" dirty="0"/>
              <a:t>"La valeur est définie comme étant les résultats de santé obtenus par rapport aux coûts de réalisation de ces résultats"</a:t>
            </a:r>
          </a:p>
          <a:p>
            <a:r>
              <a:rPr lang="fr-CH" sz="2400" dirty="0" smtClean="0"/>
              <a:t>Incitatifs </a:t>
            </a:r>
            <a:r>
              <a:rPr lang="fr-CH" sz="2400" dirty="0"/>
              <a:t>basées sur les résultats de santé</a:t>
            </a:r>
          </a:p>
          <a:p>
            <a:endParaRPr lang="fr-CH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22" y="2705100"/>
            <a:ext cx="691790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49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4000" dirty="0" smtClean="0"/>
              <a:t>La personne avec PC, sa famille</a:t>
            </a:r>
            <a:br>
              <a:rPr lang="fr-CH" sz="4000" dirty="0" smtClean="0"/>
            </a:br>
            <a:r>
              <a:rPr lang="fr-CH" sz="4000" dirty="0" smtClean="0"/>
              <a:t>Informés</a:t>
            </a:r>
            <a:endParaRPr lang="fr-CH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sz="2800" dirty="0" smtClean="0"/>
              <a:t>Intérêt pour la santé</a:t>
            </a:r>
          </a:p>
          <a:p>
            <a:pPr lvl="1"/>
            <a:r>
              <a:rPr lang="fr-CH" sz="2400" dirty="0" smtClean="0"/>
              <a:t>Ancré dans le débat public, dans les médias</a:t>
            </a:r>
          </a:p>
          <a:p>
            <a:r>
              <a:rPr lang="fr-CH" sz="2800" dirty="0" smtClean="0"/>
              <a:t>Degré d’information «augmenté»</a:t>
            </a:r>
          </a:p>
          <a:p>
            <a:pPr lvl="1"/>
            <a:r>
              <a:rPr lang="fr-CH" sz="2400" dirty="0" smtClean="0"/>
              <a:t>Les </a:t>
            </a:r>
            <a:r>
              <a:rPr lang="fr-CH" sz="2400" dirty="0"/>
              <a:t>patients s’informent </a:t>
            </a:r>
            <a:r>
              <a:rPr lang="fr-CH" sz="2400" dirty="0" smtClean="0"/>
              <a:t>avant </a:t>
            </a:r>
            <a:r>
              <a:rPr lang="fr-CH" sz="2400" dirty="0"/>
              <a:t>et après les </a:t>
            </a:r>
            <a:r>
              <a:rPr lang="fr-CH" sz="2400" dirty="0" smtClean="0"/>
              <a:t>soins</a:t>
            </a:r>
          </a:p>
          <a:p>
            <a:pPr lvl="1"/>
            <a:r>
              <a:rPr lang="fr-CH" sz="2400" dirty="0" smtClean="0"/>
              <a:t>Les </a:t>
            </a:r>
            <a:r>
              <a:rPr lang="fr-CH" sz="2400" dirty="0"/>
              <a:t>patients </a:t>
            </a:r>
            <a:r>
              <a:rPr lang="fr-CH" sz="2400" dirty="0" smtClean="0"/>
              <a:t>(&gt; 50%) souhaitent </a:t>
            </a:r>
            <a:r>
              <a:rPr lang="fr-CH" sz="2400" dirty="0"/>
              <a:t>que leur médecin leur recommande des sources </a:t>
            </a:r>
            <a:r>
              <a:rPr lang="fr-CH" sz="2400" dirty="0" smtClean="0"/>
              <a:t>d’information</a:t>
            </a:r>
          </a:p>
          <a:p>
            <a:pPr lvl="1"/>
            <a:r>
              <a:rPr lang="fr-CH" sz="2400" dirty="0" smtClean="0"/>
              <a:t>Interactivité, les </a:t>
            </a:r>
            <a:r>
              <a:rPr lang="fr-CH" sz="2400" dirty="0"/>
              <a:t>réseaux sociaux dédiés à la santé sont les plus </a:t>
            </a:r>
            <a:r>
              <a:rPr lang="fr-CH" sz="2400" dirty="0" smtClean="0"/>
              <a:t>actifs</a:t>
            </a:r>
            <a:endParaRPr lang="fr-CH" sz="2400" dirty="0"/>
          </a:p>
          <a:p>
            <a:endParaRPr lang="fr-CH" dirty="0"/>
          </a:p>
          <a:p>
            <a:pPr lvl="1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530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45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90"/>
          <a:stretch/>
        </p:blipFill>
        <p:spPr bwMode="auto">
          <a:xfrm>
            <a:off x="-609600" y="0"/>
            <a:ext cx="108204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40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22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5135</TotalTime>
  <Words>295</Words>
  <Application>Microsoft Office PowerPoint</Application>
  <PresentationFormat>Affichage à l'écran (16:9)</PresentationFormat>
  <Paragraphs>63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Office Theme</vt:lpstr>
      <vt:lpstr>Paralysie Cérébrale et Pratiques Professionnelles</vt:lpstr>
      <vt:lpstr>Présentation PowerPoint</vt:lpstr>
      <vt:lpstr>Quel environnement?</vt:lpstr>
      <vt:lpstr>Présentation PowerPoint</vt:lpstr>
      <vt:lpstr>The strategy that will fix healthcare,  Michael E. Porter and Thomas H. Lee October 2013 Issue, Harvard Business Review</vt:lpstr>
      <vt:lpstr>La personne avec PC, sa famille Informés</vt:lpstr>
      <vt:lpstr>Présentation PowerPoint</vt:lpstr>
      <vt:lpstr>Présentation PowerPoint</vt:lpstr>
      <vt:lpstr>Présentation PowerPoint</vt:lpstr>
      <vt:lpstr>La personne avec PC, sa famille Quelle demande?</vt:lpstr>
      <vt:lpstr>Comment leur répondre?</vt:lpstr>
      <vt:lpstr>Les (mes) 3 Es</vt:lpstr>
      <vt:lpstr>Présentation PowerPoint</vt:lpstr>
      <vt:lpstr>Expertise</vt:lpstr>
      <vt:lpstr>Présentation PowerPoint</vt:lpstr>
      <vt:lpstr>Evidence - Preuves</vt:lpstr>
      <vt:lpstr>Présentation PowerPoint</vt:lpstr>
      <vt:lpstr>Présentation PowerPoint</vt:lpstr>
      <vt:lpstr>Espoir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Gait Analysis using wearable 6D IMU on shoe</dc:title>
  <dc:creator>Mariani Benoît</dc:creator>
  <cp:lastModifiedBy>Christopher</cp:lastModifiedBy>
  <cp:revision>379</cp:revision>
  <dcterms:created xsi:type="dcterms:W3CDTF">2006-08-16T00:00:00Z</dcterms:created>
  <dcterms:modified xsi:type="dcterms:W3CDTF">2016-12-13T10:06:26Z</dcterms:modified>
</cp:coreProperties>
</file>