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0" r:id="rId3"/>
    <p:sldId id="256" r:id="rId4"/>
    <p:sldId id="257" r:id="rId5"/>
    <p:sldId id="267" r:id="rId6"/>
    <p:sldId id="263" r:id="rId7"/>
    <p:sldId id="265" r:id="rId8"/>
    <p:sldId id="264" r:id="rId9"/>
    <p:sldId id="259" r:id="rId10"/>
    <p:sldId id="266" r:id="rId11"/>
    <p:sldId id="260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2CC0CD-1DD3-4065-A41F-D961D5C9D877}" type="datetimeFigureOut">
              <a:rPr lang="fr-FR" smtClean="0"/>
              <a:pPr/>
              <a:t>07/12/2016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F90FD8-11AC-4F0C-96D5-8434048CE282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Intervention de :</a:t>
            </a:r>
          </a:p>
          <a:p>
            <a:pPr marL="542925" indent="-542925">
              <a:buNone/>
            </a:pPr>
            <a:endParaRPr lang="fr-FR" dirty="0" smtClean="0"/>
          </a:p>
          <a:p>
            <a:pPr marL="895350" indent="-895350" algn="ctr" defTabSz="447675">
              <a:buNone/>
            </a:pPr>
            <a:r>
              <a:rPr lang="fr-FR" sz="3200" b="1" dirty="0" smtClean="0"/>
              <a:t>Philippe OGLOBEFF </a:t>
            </a:r>
          </a:p>
          <a:p>
            <a:pPr marL="895350" indent="-895350" algn="ctr" defTabSz="447675">
              <a:buNone/>
            </a:pPr>
            <a:endParaRPr lang="fr-FR" dirty="0" smtClean="0"/>
          </a:p>
          <a:p>
            <a:pPr marL="895350" indent="-895350" algn="ctr" defTabSz="447675">
              <a:buNone/>
            </a:pPr>
            <a:r>
              <a:rPr lang="fr-FR" b="1" dirty="0" smtClean="0"/>
              <a:t>Juriste</a:t>
            </a:r>
          </a:p>
          <a:p>
            <a:pPr marL="895350" indent="-895350" algn="ctr" defTabSz="447675">
              <a:buNone/>
            </a:pPr>
            <a:r>
              <a:rPr lang="fr-FR" sz="2400" dirty="0" smtClean="0"/>
              <a:t>(Droit public)</a:t>
            </a:r>
          </a:p>
          <a:p>
            <a:pPr marL="895350" indent="-895350" algn="ctr" defTabSz="447675">
              <a:buNone/>
            </a:pPr>
            <a:endParaRPr lang="fr-FR" dirty="0" smtClean="0"/>
          </a:p>
          <a:p>
            <a:pPr marL="895350" indent="-895350" algn="ctr" defTabSz="447675">
              <a:buNone/>
            </a:pPr>
            <a:r>
              <a:rPr lang="fr-FR" dirty="0" smtClean="0"/>
              <a:t>Président de l’Association</a:t>
            </a:r>
          </a:p>
          <a:p>
            <a:pPr marL="895350" indent="-895350" algn="ctr" defTabSz="447675">
              <a:buNone/>
            </a:pPr>
            <a:r>
              <a:rPr lang="fr-FR" sz="4000" b="1" dirty="0" smtClean="0"/>
              <a:t>Citoyenneté IMC</a:t>
            </a:r>
          </a:p>
          <a:p>
            <a:pPr marL="895350" indent="-895350" algn="ctr" defTabSz="447675">
              <a:buNone/>
            </a:pPr>
            <a:r>
              <a:rPr lang="fr-FR" sz="2800" b="1" u="sng" dirty="0"/>
              <a:t>citoyennete-imc@orange.fr</a:t>
            </a:r>
            <a:endParaRPr lang="fr-FR" sz="2800" b="1" u="sng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92500" lnSpcReduction="20000"/>
          </a:bodyPr>
          <a:lstStyle/>
          <a:p>
            <a:pPr marL="620713" indent="-273050">
              <a:buFont typeface="Wingdings" pitchFamily="2" charset="2"/>
              <a:buChar char="Ø"/>
            </a:pPr>
            <a:r>
              <a:rPr lang="fr-FR" dirty="0" smtClean="0"/>
              <a:t>Aujourd’hui, faire preuve de </a:t>
            </a:r>
            <a:r>
              <a:rPr lang="fr-FR" b="1" dirty="0" smtClean="0"/>
              <a:t>pragmatisme</a:t>
            </a:r>
            <a:r>
              <a:rPr lang="fr-FR" dirty="0" smtClean="0"/>
              <a:t>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« Le Pragmatisme », de </a:t>
            </a:r>
            <a:r>
              <a:rPr lang="fr-FR" b="1" dirty="0" smtClean="0"/>
              <a:t>William James </a:t>
            </a:r>
            <a:r>
              <a:rPr lang="fr-FR" dirty="0" smtClean="0"/>
              <a:t>philosophe américain : Méthode pour établir les significations des mots difficiles et des concepts abstraits.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Il s’agit d’éclaircir et d’évaluer les concepts, en fonction de leur </a:t>
            </a:r>
            <a:r>
              <a:rPr lang="fr-FR" b="1" dirty="0" smtClean="0"/>
              <a:t>portée concrète </a:t>
            </a:r>
            <a:r>
              <a:rPr lang="fr-FR" dirty="0" smtClean="0"/>
              <a:t>et de leurs </a:t>
            </a:r>
            <a:r>
              <a:rPr lang="fr-FR" b="1" dirty="0" smtClean="0"/>
              <a:t>conséquences pratiques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=&gt; double définition de la vérité à la fois humaniste et profondément empiriste : </a:t>
            </a:r>
            <a:br>
              <a:rPr lang="fr-FR" dirty="0" smtClean="0"/>
            </a:br>
            <a:r>
              <a:rPr lang="fr-FR" dirty="0" smtClean="0"/>
              <a:t>«Est Vrai tout ce qui se révèle bon dans le domaine de la croyance ».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À partir de cela comment évaluer les </a:t>
            </a:r>
            <a:r>
              <a:rPr lang="fr-FR" b="1" dirty="0" smtClean="0"/>
              <a:t>perspectives pour des pratiques professionnelles </a:t>
            </a:r>
            <a:r>
              <a:rPr lang="fr-FR" dirty="0" smtClean="0"/>
              <a:t>?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B –Pragmatisme de Citoyenneté IMC</a:t>
            </a:r>
          </a:p>
          <a:p>
            <a:pPr marL="393192" lvl="1" indent="0">
              <a:buNone/>
            </a:pPr>
            <a:r>
              <a:rPr lang="fr-FR" dirty="0"/>
              <a:t>	</a:t>
            </a:r>
            <a:endParaRPr lang="fr-FR" dirty="0" smtClean="0"/>
          </a:p>
          <a:p>
            <a:pPr lvl="2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Citoyenneté </a:t>
            </a:r>
            <a:r>
              <a:rPr lang="fr-FR" dirty="0"/>
              <a:t>IMC agit localement avec des kinésithérapeutes : </a:t>
            </a:r>
            <a:r>
              <a:rPr lang="fr-FR" dirty="0" smtClean="0"/>
              <a:t>Café IMC</a:t>
            </a:r>
          </a:p>
          <a:p>
            <a:pPr lvl="1"/>
            <a:endParaRPr lang="fr-FR" dirty="0"/>
          </a:p>
          <a:p>
            <a:pPr lvl="2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Des </a:t>
            </a:r>
            <a:r>
              <a:rPr lang="fr-FR" dirty="0"/>
              <a:t>femmes et des hommes chercheurs de </a:t>
            </a:r>
            <a:r>
              <a:rPr lang="fr-FR" dirty="0" smtClean="0"/>
              <a:t>l’intérieur</a:t>
            </a:r>
          </a:p>
          <a:p>
            <a:pPr lvl="1"/>
            <a:endParaRPr lang="fr-FR" sz="2100" dirty="0"/>
          </a:p>
          <a:p>
            <a:pPr lvl="2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Notre </a:t>
            </a:r>
            <a:r>
              <a:rPr lang="fr-FR" dirty="0"/>
              <a:t>laboratoire </a:t>
            </a:r>
          </a:p>
          <a:p>
            <a:pPr marL="393192" lvl="1" indent="0"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L’association </a:t>
            </a:r>
            <a:r>
              <a:rPr lang="fr-FR" dirty="0" smtClean="0">
                <a:solidFill>
                  <a:schemeClr val="tx1"/>
                </a:solidFill>
              </a:rPr>
              <a:t>Citoyenneté IMC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>
            <a:normAutofit fontScale="92500"/>
          </a:bodyPr>
          <a:lstStyle/>
          <a:p>
            <a:r>
              <a:rPr lang="fr-FR" sz="2400" b="1" dirty="0" smtClean="0"/>
              <a:t>Objet </a:t>
            </a:r>
            <a:r>
              <a:rPr lang="fr-FR" sz="2400" dirty="0" smtClean="0"/>
              <a:t>: mieux faire connaître par tous moyens appropriés l’infirmité motrice cérébrale pour la participation directe et la citoyenneté des personnes vivant avec ce handicap. </a:t>
            </a:r>
          </a:p>
          <a:p>
            <a:r>
              <a:rPr lang="fr-FR" sz="2400" b="1" dirty="0" smtClean="0"/>
              <a:t>Moyen d’action </a:t>
            </a:r>
            <a:r>
              <a:rPr lang="fr-FR" sz="2400" dirty="0" smtClean="0"/>
              <a:t>: Faire connaître et soutenir les bonnes pratiques des professionnels agissant auprès des enfants et adultes IMC. Contribuer au contact et à la mise en réseau. </a:t>
            </a:r>
          </a:p>
          <a:p>
            <a:r>
              <a:rPr lang="fr-FR" sz="2400" dirty="0" smtClean="0"/>
              <a:t> </a:t>
            </a:r>
            <a:r>
              <a:rPr lang="fr-FR" sz="2400" b="1" dirty="0" smtClean="0"/>
              <a:t>Membres</a:t>
            </a:r>
            <a:r>
              <a:rPr lang="fr-FR" sz="2400" dirty="0" smtClean="0"/>
              <a:t> : des citoyens  vivant hors établissement  apportant leur expertise dans les domaines qui les concernent. </a:t>
            </a:r>
          </a:p>
          <a:p>
            <a:r>
              <a:rPr lang="fr-FR" sz="2400" b="1" dirty="0" smtClean="0"/>
              <a:t>Contributions</a:t>
            </a:r>
            <a:r>
              <a:rPr lang="fr-FR" sz="2400" dirty="0" smtClean="0"/>
              <a:t> : articles, participation  au comité de rédaction et de lecture à la  revue « Pratiques les cahiers de la médecine utopique » </a:t>
            </a:r>
          </a:p>
          <a:p>
            <a:r>
              <a:rPr lang="fr-FR" sz="2400" b="1" dirty="0" smtClean="0"/>
              <a:t>Participation</a:t>
            </a:r>
            <a:r>
              <a:rPr lang="fr-FR" sz="2400" dirty="0" smtClean="0"/>
              <a:t> au collectif « Les outils du soin »</a:t>
            </a:r>
          </a:p>
          <a:p>
            <a:endParaRPr lang="fr-FR" sz="2400" dirty="0" smtClean="0"/>
          </a:p>
          <a:p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917504" cy="504056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Quelles perspectives</a:t>
            </a:r>
            <a:br>
              <a:rPr lang="fr-FR" dirty="0" smtClean="0"/>
            </a:br>
            <a:r>
              <a:rPr lang="fr-FR" dirty="0" smtClean="0"/>
              <a:t>pour des</a:t>
            </a:r>
            <a:br>
              <a:rPr lang="fr-FR" dirty="0" smtClean="0"/>
            </a:br>
            <a:r>
              <a:rPr lang="fr-FR" dirty="0" smtClean="0"/>
              <a:t>pratiques professionnelles auprès de la personne</a:t>
            </a:r>
            <a:br>
              <a:rPr lang="fr-FR" dirty="0" smtClean="0"/>
            </a:br>
            <a:r>
              <a:rPr lang="fr-FR" dirty="0" smtClean="0"/>
              <a:t>présentant</a:t>
            </a:r>
            <a:br>
              <a:rPr lang="fr-FR" dirty="0" smtClean="0"/>
            </a:br>
            <a:r>
              <a:rPr lang="fr-FR" dirty="0" smtClean="0"/>
              <a:t>une paralysie cérébrale</a:t>
            </a:r>
            <a:br>
              <a:rPr lang="fr-FR" dirty="0" smtClean="0"/>
            </a:br>
            <a:r>
              <a:rPr lang="fr-FR" dirty="0" smtClean="0"/>
              <a:t>et sa famille 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I – </a:t>
            </a:r>
            <a:r>
              <a:rPr lang="fr-FR" sz="4400" dirty="0" smtClean="0"/>
              <a:t>La personne IMC et sa famille sont-elles dans la même perspective que les professionnels ?</a:t>
            </a:r>
            <a:br>
              <a:rPr lang="fr-FR" sz="4400" dirty="0" smtClean="0"/>
            </a:b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672408"/>
          </a:xfrm>
        </p:spPr>
        <p:txBody>
          <a:bodyPr>
            <a:normAutofit/>
          </a:bodyPr>
          <a:lstStyle/>
          <a:p>
            <a:r>
              <a:rPr lang="fr-FR" sz="3200" dirty="0" smtClean="0"/>
              <a:t>A </a:t>
            </a:r>
            <a:r>
              <a:rPr lang="fr-FR" sz="3200" u="sng" dirty="0" smtClean="0"/>
              <a:t>- Au sens propre</a:t>
            </a:r>
            <a:r>
              <a:rPr lang="fr-FR" sz="3200" dirty="0" smtClean="0"/>
              <a:t> : La perspective c’est l’aspect des objets vus de loin.</a:t>
            </a:r>
            <a:br>
              <a:rPr lang="fr-FR" sz="3200" dirty="0" smtClean="0"/>
            </a:br>
            <a:endParaRPr lang="fr-FR" sz="900" dirty="0" smtClean="0"/>
          </a:p>
          <a:p>
            <a:pPr marL="708025" indent="-273050">
              <a:buFont typeface="Wingdings" pitchFamily="2" charset="2"/>
              <a:buChar char="Ø"/>
            </a:pPr>
            <a:r>
              <a:rPr lang="fr-FR" sz="2400" dirty="0" smtClean="0"/>
              <a:t>Interrogation des professionnels sur la justification des pratiques et les moyens: EBP, la Value </a:t>
            </a:r>
            <a:r>
              <a:rPr lang="fr-FR" sz="2400" dirty="0" err="1" smtClean="0"/>
              <a:t>Based</a:t>
            </a:r>
            <a:r>
              <a:rPr lang="fr-FR" sz="2400" dirty="0" smtClean="0"/>
              <a:t> Practice, le SCED mentionnés.</a:t>
            </a:r>
          </a:p>
          <a:p>
            <a:pPr marL="708025" indent="-273050">
              <a:buFont typeface="Wingdings" pitchFamily="2" charset="2"/>
              <a:buChar char="Ø"/>
            </a:pPr>
            <a:r>
              <a:rPr lang="fr-FR" sz="2400" dirty="0" smtClean="0"/>
              <a:t>Aspects de la relation patient/soignant sont totalement inconnus pour la majorité des patients et de leurs familles 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marL="809625" indent="-273050">
              <a:buFont typeface="Wingdings" pitchFamily="2" charset="2"/>
              <a:buChar char="Ø"/>
            </a:pPr>
            <a:r>
              <a:rPr lang="fr-FR" sz="2400" dirty="0" smtClean="0"/>
              <a:t>Objets de débat pour certains </a:t>
            </a:r>
            <a:r>
              <a:rPr lang="fr-FR" sz="2400" dirty="0" smtClean="0"/>
              <a:t>professionnels.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Pourquoi ce patient vient me consulter ? Quelles sont ses attentes ? Pourquoi revient-il ? </a:t>
            </a:r>
            <a:br>
              <a:rPr lang="fr-FR" sz="2400" dirty="0" smtClean="0"/>
            </a:br>
            <a:r>
              <a:rPr lang="fr-FR" sz="2400" dirty="0" smtClean="0"/>
              <a:t>Réponse est simple : </a:t>
            </a:r>
            <a:br>
              <a:rPr lang="fr-FR" sz="2400" dirty="0" smtClean="0"/>
            </a:br>
            <a:r>
              <a:rPr lang="fr-FR" sz="2400" dirty="0" smtClean="0"/>
              <a:t>Vous avez réussi à répondre à ses attentes, à établir le lien de confiance, sa présence à vos consultations c’est son choix et votre légitimité, plus fort que n’importe quelle justification qui se présente comme scientifique. </a:t>
            </a:r>
            <a:br>
              <a:rPr lang="fr-FR" sz="2400" dirty="0" smtClean="0"/>
            </a:br>
            <a:endParaRPr lang="fr-FR" sz="2400" dirty="0" smtClean="0"/>
          </a:p>
          <a:p>
            <a:pPr marL="809625" indent="-273050">
              <a:buFont typeface="Wingdings" pitchFamily="2" charset="2"/>
              <a:buChar char="Ø"/>
            </a:pPr>
            <a:r>
              <a:rPr lang="fr-FR" sz="2400" dirty="0" smtClean="0"/>
              <a:t>Pour autant il ne faut pas rejeter l’idée d’une preuve scientifiquement validée.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fr-FR" sz="2800" dirty="0" smtClean="0"/>
              <a:t>B – </a:t>
            </a:r>
            <a:r>
              <a:rPr lang="fr-FR" sz="2800" u="sng" dirty="0" smtClean="0"/>
              <a:t>Au sens figuré</a:t>
            </a:r>
            <a:r>
              <a:rPr lang="fr-FR" sz="2800" dirty="0" smtClean="0"/>
              <a:t> : La Perspective c’est l’aspect sous lequel on envisage certains événements possibles ou probables.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marL="625475" indent="-273050">
              <a:buFont typeface="Wingdings" pitchFamily="2" charset="2"/>
              <a:buChar char="Ø"/>
            </a:pPr>
            <a:r>
              <a:rPr lang="fr-FR" sz="2200" dirty="0" smtClean="0"/>
              <a:t>Possible ou probable que la </a:t>
            </a:r>
            <a:r>
              <a:rPr lang="fr-FR" sz="2200" b="1" dirty="0" smtClean="0"/>
              <a:t>justification par la preuve </a:t>
            </a:r>
            <a:r>
              <a:rPr lang="fr-FR" sz="2200" dirty="0" smtClean="0"/>
              <a:t>soit une réponse à la </a:t>
            </a:r>
            <a:r>
              <a:rPr lang="fr-FR" sz="2200" b="1" dirty="0" smtClean="0"/>
              <a:t>pratique des professionnels</a:t>
            </a:r>
            <a:r>
              <a:rPr lang="fr-FR" sz="2200" dirty="0" smtClean="0"/>
              <a:t> ?</a:t>
            </a:r>
            <a:br>
              <a:rPr lang="fr-FR" sz="2200" dirty="0" smtClean="0"/>
            </a:br>
            <a:endParaRPr lang="fr-FR" sz="900" dirty="0" smtClean="0"/>
          </a:p>
          <a:p>
            <a:pPr marL="625475" indent="-273050">
              <a:buFont typeface="Wingdings" pitchFamily="2" charset="2"/>
              <a:buChar char="Ø"/>
            </a:pPr>
            <a:r>
              <a:rPr lang="fr-FR" sz="2200" dirty="0" smtClean="0"/>
              <a:t> « </a:t>
            </a:r>
            <a:r>
              <a:rPr lang="fr-FR" sz="2200" i="1" dirty="0" smtClean="0"/>
              <a:t>On ne peut plus aujourd’hui se contenter de l’expérience des anciens, il nous faut des preuves de la légitimité et de l’intérêt des pratiques</a:t>
            </a:r>
            <a:r>
              <a:rPr lang="fr-FR" sz="2200" dirty="0" smtClean="0"/>
              <a:t> » ? </a:t>
            </a:r>
            <a:br>
              <a:rPr lang="fr-FR" sz="2200" dirty="0" smtClean="0"/>
            </a:br>
            <a:r>
              <a:rPr lang="fr-FR" sz="2000" dirty="0" smtClean="0"/>
              <a:t>(Info motrice N° 20 les cahiers de la recherche mai 2016). </a:t>
            </a: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fr-FR" sz="2200" dirty="0" smtClean="0"/>
              <a:t>L’enquête « </a:t>
            </a:r>
            <a:r>
              <a:rPr lang="fr-FR" sz="2800" b="1" dirty="0" smtClean="0"/>
              <a:t>Espace</a:t>
            </a:r>
            <a:r>
              <a:rPr lang="fr-FR" sz="2200" dirty="0" smtClean="0"/>
              <a:t> » est une excellente démarche. </a:t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Elle va permettre d’apporter des données sur des aspects sociologiques :</a:t>
            </a:r>
            <a:br>
              <a:rPr lang="fr-FR" sz="2200" dirty="0" smtClean="0"/>
            </a:br>
            <a:r>
              <a:rPr lang="fr-FR" sz="2200" dirty="0" smtClean="0"/>
              <a:t>localisation des personnes IMC, historique du handicap, vie professionnelle, scolarité… </a:t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Ce n’est qu’une étape.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08720"/>
            <a:ext cx="8352928" cy="4839816"/>
          </a:xfrm>
        </p:spPr>
        <p:txBody>
          <a:bodyPr>
            <a:noAutofit/>
          </a:bodyPr>
          <a:lstStyle/>
          <a:p>
            <a:pPr marL="625475" indent="-273050">
              <a:buFont typeface="Wingdings" pitchFamily="2" charset="2"/>
              <a:buChar char="Ø"/>
            </a:pPr>
            <a:r>
              <a:rPr lang="fr-FR" sz="2200" dirty="0" smtClean="0"/>
              <a:t>Question essentielle à savoir : </a:t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400" b="1" i="1" dirty="0" smtClean="0"/>
              <a:t>« En cas de douleurs pendant les séances de kinésithérapie, qu’est-ce qui vous paraît en être la </a:t>
            </a:r>
            <a:r>
              <a:rPr lang="fr-FR" sz="3200" b="1" i="1" dirty="0" smtClean="0"/>
              <a:t>cause</a:t>
            </a:r>
            <a:r>
              <a:rPr lang="fr-FR" sz="2400" b="1" i="1" dirty="0" smtClean="0"/>
              <a:t> ? »</a:t>
            </a:r>
            <a:r>
              <a:rPr lang="fr-FR" sz="2400" b="1" dirty="0" smtClean="0"/>
              <a:t> </a:t>
            </a:r>
            <a:r>
              <a:rPr lang="fr-FR" sz="2200" b="1" dirty="0" smtClean="0"/>
              <a:t/>
            </a:r>
            <a:br>
              <a:rPr lang="fr-FR" sz="2200" b="1" dirty="0" smtClean="0"/>
            </a:br>
            <a:r>
              <a:rPr lang="fr-FR" sz="2200" dirty="0" smtClean="0"/>
              <a:t>Difficile de répondre, la douleur est subjective </a:t>
            </a:r>
            <a:br>
              <a:rPr lang="fr-FR" sz="2200" dirty="0" smtClean="0"/>
            </a:br>
            <a:r>
              <a:rPr lang="fr-FR" sz="2200" dirty="0" smtClean="0"/>
              <a:t>En fait on nous demande de répondre à la question : </a:t>
            </a:r>
            <a:br>
              <a:rPr lang="fr-FR" sz="2200" dirty="0" smtClean="0"/>
            </a:br>
            <a:r>
              <a:rPr lang="fr-FR" sz="2200" dirty="0" smtClean="0"/>
              <a:t>Est-ce que ça vous chatouille ou est-ce que ça vous gratouille ? </a:t>
            </a:r>
            <a:br>
              <a:rPr lang="fr-FR" sz="2200" dirty="0" smtClean="0"/>
            </a:br>
            <a:r>
              <a:rPr lang="fr-FR" sz="2200" dirty="0" smtClean="0"/>
              <a:t>Cela est-il objectivable ? </a:t>
            </a:r>
            <a:br>
              <a:rPr lang="fr-FR" sz="2200" dirty="0" smtClean="0"/>
            </a:br>
            <a:r>
              <a:rPr lang="fr-FR" sz="2200" dirty="0" smtClean="0"/>
              <a:t>Peut-on en retirer des recommandations de bonnes pratiques ?</a:t>
            </a:r>
            <a:br>
              <a:rPr lang="fr-FR" sz="2200" dirty="0" smtClean="0"/>
            </a:br>
            <a:endParaRPr lang="fr-FR" sz="2200" dirty="0" smtClean="0"/>
          </a:p>
          <a:p>
            <a:pPr marL="625475" indent="-273050">
              <a:buFont typeface="Wingdings" pitchFamily="2" charset="2"/>
              <a:buChar char="Ø"/>
            </a:pPr>
            <a:r>
              <a:rPr lang="fr-FR" sz="2200" dirty="0" smtClean="0"/>
              <a:t>Pour autant il ne faut pas évacuer la question de </a:t>
            </a:r>
            <a:br>
              <a:rPr lang="fr-FR" sz="2200" dirty="0" smtClean="0"/>
            </a:br>
            <a:r>
              <a:rPr lang="fr-FR" sz="2200" dirty="0" smtClean="0"/>
              <a:t>la </a:t>
            </a:r>
            <a:r>
              <a:rPr lang="fr-FR" sz="2200" b="1" dirty="0" smtClean="0"/>
              <a:t>douleur induite par le soin</a:t>
            </a:r>
            <a:r>
              <a:rPr lang="fr-FR" sz="2200" dirty="0" smtClean="0"/>
              <a:t>.</a:t>
            </a:r>
            <a:br>
              <a:rPr lang="fr-FR" sz="2200" dirty="0" smtClean="0"/>
            </a:br>
            <a:r>
              <a:rPr lang="fr-FR" sz="2200" dirty="0" smtClean="0"/>
              <a:t>Les réponses sont sans doute à chercher ailleurs.</a:t>
            </a:r>
          </a:p>
          <a:p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656184"/>
          </a:xfrm>
        </p:spPr>
        <p:txBody>
          <a:bodyPr>
            <a:normAutofit/>
          </a:bodyPr>
          <a:lstStyle/>
          <a:p>
            <a:r>
              <a:rPr lang="fr-FR" dirty="0" smtClean="0"/>
              <a:t>II – Les perspectives des pratiques professionnelles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119736"/>
          </a:xfrm>
        </p:spPr>
        <p:txBody>
          <a:bodyPr>
            <a:normAutofit/>
          </a:bodyPr>
          <a:lstStyle/>
          <a:p>
            <a:r>
              <a:rPr lang="fr-FR" dirty="0" smtClean="0"/>
              <a:t>A – </a:t>
            </a:r>
            <a:r>
              <a:rPr lang="fr-FR" sz="2800" dirty="0" smtClean="0"/>
              <a:t>Pratiques professionnelles et évolution culturelle : d’Alexis Tocqueville à William James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marL="539750" indent="-273050">
              <a:buFont typeface="Wingdings" pitchFamily="2" charset="2"/>
              <a:buChar char="Ø"/>
            </a:pPr>
            <a:r>
              <a:rPr lang="fr-FR" sz="2400" dirty="0" smtClean="0"/>
              <a:t>Évolution des cultures thérapeutiques. Questionnement philosophique.</a:t>
            </a:r>
          </a:p>
          <a:p>
            <a:pPr marL="539750" indent="-273050">
              <a:buFont typeface="Wingdings" pitchFamily="2" charset="2"/>
              <a:buChar char="Ø"/>
            </a:pPr>
            <a:r>
              <a:rPr lang="fr-FR" sz="2400" dirty="0" smtClean="0"/>
              <a:t> Alexis de Tocqueville dans son ouvrage « De la démocratie en Amérique » : pour faire société il faut des </a:t>
            </a:r>
            <a:r>
              <a:rPr lang="fr-FR" sz="2400" b="1" dirty="0" smtClean="0"/>
              <a:t>croyances communes</a:t>
            </a:r>
            <a:r>
              <a:rPr lang="fr-FR" sz="2400" dirty="0" smtClean="0"/>
              <a:t>. </a:t>
            </a:r>
            <a:br>
              <a:rPr lang="fr-FR" sz="2400" dirty="0" smtClean="0"/>
            </a:br>
            <a:r>
              <a:rPr lang="fr-FR" sz="2400" dirty="0" smtClean="0"/>
              <a:t>Résonnance dans les débats entre professionnels.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</TotalTime>
  <Words>143</Words>
  <Application>Microsoft Office PowerPoint</Application>
  <PresentationFormat>Affichage à l'écran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Débit</vt:lpstr>
      <vt:lpstr>Diapositive 1</vt:lpstr>
      <vt:lpstr>L’association Citoyenneté IMC</vt:lpstr>
      <vt:lpstr>Quelles perspectives pour des pratiques professionnelles auprès de la personne présentant une paralysie cérébrale et sa famille ?</vt:lpstr>
      <vt:lpstr>I – La personne IMC et sa famille sont-elles dans la même perspective que les professionnels ? </vt:lpstr>
      <vt:lpstr>Diapositive 5</vt:lpstr>
      <vt:lpstr>Diapositive 6</vt:lpstr>
      <vt:lpstr>Diapositive 7</vt:lpstr>
      <vt:lpstr>Diapositive 8</vt:lpstr>
      <vt:lpstr>II – Les perspectives des pratiques professionnelles </vt:lpstr>
      <vt:lpstr>Diapositive 10</vt:lpstr>
      <vt:lpstr>Diapositive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Quelles perspectives pour des pratiques professionnelles auprès de la personne présentant une paralysie cérébrale et sa famille ?</dc:title>
  <dc:creator>caton55@outlook.fr</dc:creator>
  <cp:lastModifiedBy>Philiipe</cp:lastModifiedBy>
  <cp:revision>37</cp:revision>
  <dcterms:created xsi:type="dcterms:W3CDTF">2016-12-01T11:07:26Z</dcterms:created>
  <dcterms:modified xsi:type="dcterms:W3CDTF">2016-12-07T15:33:23Z</dcterms:modified>
</cp:coreProperties>
</file>