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6" r:id="rId4"/>
    <p:sldId id="263" r:id="rId5"/>
    <p:sldId id="259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67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5440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870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986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964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285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137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3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2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774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162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51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3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99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081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2881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337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2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400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1717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89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18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13/12/2016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48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73DF7-6754-4AFC-8161-A640B132DC79}" type="datetimeFigureOut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13/12/2016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DA60D4-71E6-4099-B061-5A17D40437E8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494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1844824"/>
            <a:ext cx="6624736" cy="1470025"/>
          </a:xfrm>
        </p:spPr>
        <p:txBody>
          <a:bodyPr>
            <a:noAutofit/>
          </a:bodyPr>
          <a:lstStyle/>
          <a:p>
            <a:r>
              <a:rPr lang="fr-FR" b="1" dirty="0" smtClean="0"/>
              <a:t>I</a:t>
            </a:r>
            <a:r>
              <a:rPr lang="fr-FR" sz="7200" dirty="0" smtClean="0"/>
              <a:t>nitiative </a:t>
            </a:r>
            <a:r>
              <a:rPr lang="fr-FR" b="1" dirty="0" smtClean="0"/>
              <a:t>M</a:t>
            </a:r>
            <a:r>
              <a:rPr lang="fr-FR" sz="7200" dirty="0" smtClean="0"/>
              <a:t>otricité </a:t>
            </a:r>
            <a:r>
              <a:rPr lang="fr-FR" b="1" dirty="0" smtClean="0"/>
              <a:t>C</a:t>
            </a:r>
            <a:r>
              <a:rPr lang="fr-FR" sz="7200" dirty="0" smtClean="0"/>
              <a:t>érébrale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5179640"/>
            <a:ext cx="8784976" cy="1345704"/>
          </a:xfrm>
        </p:spPr>
        <p:txBody>
          <a:bodyPr>
            <a:noAutofit/>
          </a:bodyPr>
          <a:lstStyle/>
          <a:p>
            <a:pPr algn="ctr"/>
            <a:r>
              <a:rPr lang="fr-FR" sz="1800" i="1" dirty="0" smtClean="0"/>
              <a:t>Un </a:t>
            </a:r>
            <a:r>
              <a:rPr lang="fr-FR" sz="1800" b="1" i="1" dirty="0" smtClean="0"/>
              <a:t>prix</a:t>
            </a:r>
            <a:r>
              <a:rPr lang="fr-FR" sz="1800" i="1" dirty="0" smtClean="0"/>
              <a:t> pour récompenser un </a:t>
            </a:r>
          </a:p>
          <a:p>
            <a:pPr algn="ctr"/>
            <a:r>
              <a:rPr lang="fr-FR" sz="1800" i="1" dirty="0" smtClean="0"/>
              <a:t>Travail </a:t>
            </a:r>
            <a:r>
              <a:rPr lang="fr-FR" sz="1800" i="1" cap="all" dirty="0" smtClean="0"/>
              <a:t>é</a:t>
            </a:r>
            <a:r>
              <a:rPr lang="fr-FR" sz="1800" i="1" dirty="0" smtClean="0"/>
              <a:t>crit de </a:t>
            </a:r>
            <a:r>
              <a:rPr lang="fr-FR" sz="1800" i="1" cap="all" dirty="0"/>
              <a:t>f</a:t>
            </a:r>
            <a:r>
              <a:rPr lang="fr-FR" sz="1800" i="1" dirty="0" smtClean="0"/>
              <a:t>in d’</a:t>
            </a:r>
            <a:r>
              <a:rPr lang="fr-FR" sz="1800" i="1" cap="all" dirty="0"/>
              <a:t>é</a:t>
            </a:r>
            <a:r>
              <a:rPr lang="fr-FR" sz="1800" i="1" dirty="0"/>
              <a:t>tude Francophone </a:t>
            </a:r>
            <a:endParaRPr lang="fr-FR" sz="1800" i="1" dirty="0" smtClean="0"/>
          </a:p>
          <a:p>
            <a:pPr algn="ctr"/>
            <a:r>
              <a:rPr lang="fr-FR" sz="1800" i="1" dirty="0" smtClean="0"/>
              <a:t>d’un étudiant en formation initiale de rééducateur </a:t>
            </a:r>
            <a:endParaRPr lang="fr-FR" sz="1800" i="1" dirty="0"/>
          </a:p>
        </p:txBody>
      </p:sp>
    </p:spTree>
    <p:extLst>
      <p:ext uri="{BB962C8B-B14F-4D97-AF65-F5344CB8AC3E}">
        <p14:creationId xmlns:p14="http://schemas.microsoft.com/office/powerpoint/2010/main" val="11803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2968352"/>
            <a:ext cx="7992560" cy="1828800"/>
          </a:xfrm>
        </p:spPr>
        <p:txBody>
          <a:bodyPr>
            <a:noAutofit/>
          </a:bodyPr>
          <a:lstStyle/>
          <a:p>
            <a:pPr algn="ctr"/>
            <a:r>
              <a:rPr lang="fr-FR" sz="5400" dirty="0">
                <a:solidFill>
                  <a:schemeClr val="tx1"/>
                </a:solidFill>
                <a:effectLst/>
              </a:rPr>
              <a:t>Les appuis </a:t>
            </a:r>
            <a:r>
              <a:rPr lang="fr-FR" sz="5400" dirty="0" smtClean="0">
                <a:solidFill>
                  <a:schemeClr val="tx1"/>
                </a:solidFill>
                <a:effectLst/>
              </a:rPr>
              <a:t>et </a:t>
            </a:r>
            <a:r>
              <a:rPr lang="fr-FR" sz="5400" dirty="0">
                <a:solidFill>
                  <a:schemeClr val="tx1"/>
                </a:solidFill>
                <a:effectLst/>
              </a:rPr>
              <a:t>la personne polyhandicapée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5261811"/>
            <a:ext cx="7854696" cy="147955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sz="2800" dirty="0" smtClean="0"/>
              <a:t>Laura Van </a:t>
            </a:r>
            <a:r>
              <a:rPr lang="fr-FR" sz="2800" dirty="0" err="1" smtClean="0"/>
              <a:t>Cauwenberge</a:t>
            </a:r>
            <a:r>
              <a:rPr lang="fr-FR" sz="2800" dirty="0" smtClean="0"/>
              <a:t>, Psychomotricienne</a:t>
            </a:r>
          </a:p>
          <a:p>
            <a:pPr algn="ctr"/>
            <a:r>
              <a:rPr lang="fr-FR" dirty="0" smtClean="0"/>
              <a:t>Institut </a:t>
            </a:r>
            <a:r>
              <a:rPr lang="fr-FR" dirty="0"/>
              <a:t>de Formation de Psychomotricien R. </a:t>
            </a:r>
            <a:r>
              <a:rPr lang="fr-FR" dirty="0" smtClean="0"/>
              <a:t>Leclercq </a:t>
            </a:r>
          </a:p>
          <a:p>
            <a:pPr algn="ctr"/>
            <a:r>
              <a:rPr lang="fr-FR" sz="4200" b="1" dirty="0" smtClean="0"/>
              <a:t>59 - </a:t>
            </a:r>
            <a:r>
              <a:rPr lang="fr-FR" sz="4200" b="1" dirty="0"/>
              <a:t>Loos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35496" y="1246560"/>
            <a:ext cx="9008278" cy="1462360"/>
            <a:chOff x="103865" y="952732"/>
            <a:chExt cx="9008278" cy="1353865"/>
          </a:xfrm>
          <a:solidFill>
            <a:schemeClr val="tx1"/>
          </a:solidFill>
        </p:grpSpPr>
        <p:sp>
          <p:nvSpPr>
            <p:cNvPr id="4" name="Titre 1"/>
            <p:cNvSpPr txBox="1">
              <a:spLocks/>
            </p:cNvSpPr>
            <p:nvPr/>
          </p:nvSpPr>
          <p:spPr>
            <a:xfrm>
              <a:off x="536776" y="952732"/>
              <a:ext cx="7851648" cy="135274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0" tIns="0" rIns="18288" bIns="0" anchor="b"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  <a:contourClr>
                  <a:schemeClr val="tx2"/>
                </a:contourClr>
              </a:sp3d>
            </a:bodyPr>
            <a:lstStyle>
              <a:lvl1pPr algn="r" rtl="0" eaLnBrk="1" latinLnBrk="0" hangingPunct="1">
                <a:spcBef>
                  <a:spcPct val="0"/>
                </a:spcBef>
                <a:buNone/>
                <a:defRPr kumimoji="0" sz="5600" b="1" kern="1200">
                  <a:ln>
                    <a:noFill/>
                  </a:ln>
                  <a:solidFill>
                    <a:schemeClr val="accent3">
                      <a:tint val="90000"/>
                      <a:satMod val="120000"/>
                    </a:schemeClr>
                  </a:solidFill>
                  <a:effectLst>
                    <a:outerShdw blurRad="38100" dist="25400" dir="5400000" algn="tl" rotWithShape="0">
                      <a:srgbClr val="000000">
                        <a:alpha val="43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fr-FR" sz="4400" dirty="0" smtClean="0">
                  <a:solidFill>
                    <a:srgbClr val="0037A4"/>
                  </a:solidFill>
                  <a:effectLst/>
                </a:rPr>
                <a:t>Prix IMC-CDI 2016</a:t>
              </a:r>
            </a:p>
            <a:p>
              <a:pPr algn="ctr"/>
              <a:r>
                <a:rPr lang="fr-FR" sz="4100" dirty="0" smtClean="0">
                  <a:solidFill>
                    <a:srgbClr val="0037A4"/>
                  </a:solidFill>
                  <a:effectLst/>
                </a:rPr>
                <a:t>Initiative Motricité Cérébrale </a:t>
              </a:r>
              <a:endParaRPr lang="fr-FR" sz="4100" dirty="0">
                <a:solidFill>
                  <a:srgbClr val="0037A4"/>
                </a:solidFill>
                <a:effectLst/>
              </a:endParaRPr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5248"/>
            <a:stretch/>
          </p:blipFill>
          <p:spPr>
            <a:xfrm>
              <a:off x="103865" y="952733"/>
              <a:ext cx="1299783" cy="1352739"/>
            </a:xfrm>
            <a:prstGeom prst="rect">
              <a:avLst/>
            </a:prstGeom>
            <a:grpFill/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953858"/>
              <a:ext cx="1371791" cy="1352739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20016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511" y="332656"/>
            <a:ext cx="8771983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800" dirty="0" smtClean="0">
              <a:solidFill>
                <a:prstClr val="black"/>
              </a:solidFill>
              <a:latin typeface="Bodoni MT" pitchFamily="18" charset="0"/>
            </a:endParaRPr>
          </a:p>
          <a:p>
            <a:pPr algn="ctr"/>
            <a:endParaRPr lang="fr-FR" sz="2800" dirty="0" smtClean="0">
              <a:solidFill>
                <a:prstClr val="black"/>
              </a:solidFill>
              <a:latin typeface="Bodoni MT" pitchFamily="18" charset="0"/>
            </a:endParaRPr>
          </a:p>
          <a:p>
            <a:pPr algn="ctr"/>
            <a:r>
              <a:rPr lang="fr-FR" sz="3600" b="1" dirty="0" smtClean="0">
                <a:solidFill>
                  <a:prstClr val="black"/>
                </a:solidFill>
                <a:latin typeface="Bodoni MT" pitchFamily="18" charset="0"/>
              </a:rPr>
              <a:t>Les appuis et la personne polyhandicapée </a:t>
            </a:r>
          </a:p>
          <a:p>
            <a:endParaRPr lang="fr-FR" dirty="0" smtClean="0">
              <a:solidFill>
                <a:prstClr val="black"/>
              </a:solidFill>
            </a:endParaRPr>
          </a:p>
          <a:p>
            <a:pPr algn="ctr"/>
            <a:r>
              <a:rPr lang="fr-FR" sz="2800" i="1" dirty="0" smtClean="0">
                <a:solidFill>
                  <a:prstClr val="black"/>
                </a:solidFill>
              </a:rPr>
              <a:t>Une  approche psychomotrice structurante </a:t>
            </a:r>
          </a:p>
          <a:p>
            <a:endParaRPr lang="fr-FR" dirty="0" smtClean="0">
              <a:solidFill>
                <a:prstClr val="black"/>
              </a:solidFill>
            </a:endParaRPr>
          </a:p>
          <a:p>
            <a:endParaRPr lang="fr-FR" sz="1100" dirty="0" smtClean="0">
              <a:solidFill>
                <a:prstClr val="black"/>
              </a:solidFill>
            </a:endParaRPr>
          </a:p>
          <a:p>
            <a:pPr algn="ctr"/>
            <a:r>
              <a:rPr lang="fr-FR" sz="3200" b="1" dirty="0" smtClean="0">
                <a:solidFill>
                  <a:srgbClr val="002060"/>
                </a:solidFill>
              </a:rPr>
              <a:t>  Une rencontre </a:t>
            </a:r>
          </a:p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avec un enfant en situation de polyhandicap</a:t>
            </a:r>
          </a:p>
          <a:p>
            <a:endParaRPr lang="fr-FR" sz="2000" dirty="0" smtClean="0">
              <a:solidFill>
                <a:prstClr val="black"/>
              </a:solidFill>
            </a:endParaRPr>
          </a:p>
          <a:p>
            <a:pPr algn="ctr"/>
            <a:r>
              <a:rPr lang="fr-FR" sz="3600" u="sng" dirty="0" smtClean="0">
                <a:solidFill>
                  <a:prstClr val="black"/>
                </a:solidFill>
              </a:rPr>
              <a:t>Une problématique</a:t>
            </a:r>
            <a:endParaRPr lang="fr-FR" sz="3600" dirty="0" smtClean="0">
              <a:solidFill>
                <a:prstClr val="black"/>
              </a:solidFill>
            </a:endParaRPr>
          </a:p>
          <a:p>
            <a:pPr algn="ctr"/>
            <a:endParaRPr lang="fr-FR" sz="2000" dirty="0" smtClean="0">
              <a:solidFill>
                <a:prstClr val="black"/>
              </a:solidFill>
            </a:endParaRPr>
          </a:p>
          <a:p>
            <a:pPr algn="ctr"/>
            <a:r>
              <a:rPr lang="fr-FR" sz="2800" b="1" dirty="0" smtClean="0">
                <a:solidFill>
                  <a:prstClr val="black"/>
                </a:solidFill>
              </a:rPr>
              <a:t>« </a:t>
            </a:r>
            <a:r>
              <a:rPr lang="fr-FR" sz="2800" b="1" i="1" dirty="0" smtClean="0">
                <a:solidFill>
                  <a:prstClr val="black"/>
                </a:solidFill>
              </a:rPr>
              <a:t>En quoi une approche psychomotrice axée sur les appuis peut-elle favoriser l’étayage psychocorporel chez la personne polyhandicapée? </a:t>
            </a:r>
            <a:r>
              <a:rPr lang="fr-FR" sz="2800" b="1" dirty="0" smtClean="0">
                <a:solidFill>
                  <a:prstClr val="black"/>
                </a:solidFill>
              </a:rPr>
              <a:t>»</a:t>
            </a:r>
            <a:endParaRPr lang="fr-FR" sz="2400" b="1" dirty="0">
              <a:solidFill>
                <a:prstClr val="black"/>
              </a:solidFill>
            </a:endParaRPr>
          </a:p>
          <a:p>
            <a:pPr algn="ctr"/>
            <a:endParaRPr lang="fr-FR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1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24726"/>
            <a:ext cx="8712968" cy="1044034"/>
          </a:xfrm>
        </p:spPr>
        <p:txBody>
          <a:bodyPr>
            <a:normAutofit/>
          </a:bodyPr>
          <a:lstStyle/>
          <a:p>
            <a:r>
              <a:rPr lang="fr-FR" sz="4800" dirty="0" smtClean="0"/>
              <a:t>IMC</a:t>
            </a:r>
            <a:r>
              <a:rPr lang="fr-FR" dirty="0" smtClean="0"/>
              <a:t>-I</a:t>
            </a:r>
            <a:r>
              <a:rPr lang="fr-FR" sz="2800" dirty="0" smtClean="0"/>
              <a:t>nitiative </a:t>
            </a:r>
            <a:r>
              <a:rPr lang="fr-FR" dirty="0"/>
              <a:t>M</a:t>
            </a:r>
            <a:r>
              <a:rPr lang="fr-FR" sz="2800" dirty="0"/>
              <a:t>otricité </a:t>
            </a:r>
            <a:r>
              <a:rPr lang="fr-FR" dirty="0"/>
              <a:t>C</a:t>
            </a:r>
            <a:r>
              <a:rPr lang="fr-FR" sz="2800" dirty="0"/>
              <a:t>érébrale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604480" cy="4373563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/>
              <a:t>Remerciements aux 24 relecteurs</a:t>
            </a:r>
            <a:endParaRPr lang="fr-FR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176" t="22062" r="13680" b="56543"/>
          <a:stretch/>
        </p:blipFill>
        <p:spPr bwMode="auto">
          <a:xfrm>
            <a:off x="179512" y="5157192"/>
            <a:ext cx="5712020" cy="1692000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12"/>
          <a:stretch/>
        </p:blipFill>
        <p:spPr>
          <a:xfrm>
            <a:off x="5747516" y="5157192"/>
            <a:ext cx="3128175" cy="1692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6" name="Rectangle à coins arrondis 5"/>
          <p:cNvSpPr/>
          <p:nvPr/>
        </p:nvSpPr>
        <p:spPr>
          <a:xfrm>
            <a:off x="251520" y="1772816"/>
            <a:ext cx="8604480" cy="327600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lang="fr-FR" sz="2000" dirty="0">
                <a:solidFill>
                  <a:schemeClr val="bg1"/>
                </a:solidFill>
              </a:rPr>
              <a:t>AREVALO Luis, </a:t>
            </a:r>
            <a:r>
              <a:rPr lang="fr-FR" sz="2000" dirty="0" smtClean="0">
                <a:solidFill>
                  <a:schemeClr val="bg1"/>
                </a:solidFill>
              </a:rPr>
              <a:t>BONNETTE Laurent, </a:t>
            </a:r>
            <a:r>
              <a:rPr lang="fr-FR" sz="2000" dirty="0">
                <a:solidFill>
                  <a:schemeClr val="bg1"/>
                </a:solidFill>
              </a:rPr>
              <a:t>BOURGEOIS Marion,    </a:t>
            </a:r>
            <a:r>
              <a:rPr lang="fr-FR" sz="2000" dirty="0" smtClean="0">
                <a:solidFill>
                  <a:schemeClr val="bg1"/>
                </a:solidFill>
              </a:rPr>
              <a:t>            Dr </a:t>
            </a:r>
            <a:r>
              <a:rPr lang="fr-FR" sz="2000" dirty="0">
                <a:solidFill>
                  <a:schemeClr val="bg1"/>
                </a:solidFill>
              </a:rPr>
              <a:t>BRAU </a:t>
            </a:r>
            <a:r>
              <a:rPr lang="fr-FR" sz="2000" dirty="0" smtClean="0">
                <a:solidFill>
                  <a:schemeClr val="bg1"/>
                </a:solidFill>
              </a:rPr>
              <a:t>Sylvie, BRAZIL-NERON Maud</a:t>
            </a:r>
            <a:r>
              <a:rPr lang="fr-FR" sz="2000" dirty="0">
                <a:solidFill>
                  <a:schemeClr val="bg1"/>
                </a:solidFill>
              </a:rPr>
              <a:t>, BREUIL </a:t>
            </a:r>
            <a:r>
              <a:rPr lang="fr-FR" sz="2000" dirty="0" smtClean="0">
                <a:solidFill>
                  <a:schemeClr val="bg1"/>
                </a:solidFill>
              </a:rPr>
              <a:t>Emeline</a:t>
            </a:r>
            <a:r>
              <a:rPr lang="fr-FR" sz="2000" dirty="0" smtClean="0"/>
              <a:t>,            CHRETIEN Sonia, </a:t>
            </a:r>
            <a:r>
              <a:rPr lang="fr-FR" sz="2000" dirty="0" smtClean="0">
                <a:solidFill>
                  <a:schemeClr val="bg1"/>
                </a:solidFill>
              </a:rPr>
              <a:t>DESFEUILLET Anne, DEMAS </a:t>
            </a:r>
            <a:r>
              <a:rPr lang="fr-FR" sz="2000" dirty="0">
                <a:solidFill>
                  <a:schemeClr val="bg1"/>
                </a:solidFill>
              </a:rPr>
              <a:t>Josselin, DEREGNIEAUX </a:t>
            </a:r>
            <a:r>
              <a:rPr lang="fr-FR" sz="2000" dirty="0" smtClean="0">
                <a:solidFill>
                  <a:schemeClr val="bg1"/>
                </a:solidFill>
              </a:rPr>
              <a:t>Véronique,  </a:t>
            </a:r>
            <a:r>
              <a:rPr lang="fr-FR" sz="2000" dirty="0">
                <a:solidFill>
                  <a:schemeClr val="bg1"/>
                </a:solidFill>
              </a:rPr>
              <a:t>EVANO </a:t>
            </a:r>
            <a:r>
              <a:rPr lang="fr-FR" sz="2000" dirty="0" smtClean="0">
                <a:solidFill>
                  <a:schemeClr val="bg1"/>
                </a:solidFill>
              </a:rPr>
              <a:t>Suzanne </a:t>
            </a:r>
            <a:r>
              <a:rPr lang="fr-FR" sz="2000" dirty="0">
                <a:solidFill>
                  <a:schemeClr val="bg1"/>
                </a:solidFill>
              </a:rPr>
              <a:t>et </a:t>
            </a:r>
            <a:r>
              <a:rPr lang="fr-FR" sz="2000" dirty="0" smtClean="0">
                <a:solidFill>
                  <a:schemeClr val="bg1"/>
                </a:solidFill>
              </a:rPr>
              <a:t>Gaël</a:t>
            </a:r>
            <a:r>
              <a:rPr lang="fr-FR" sz="2000" dirty="0">
                <a:solidFill>
                  <a:schemeClr val="bg1"/>
                </a:solidFill>
              </a:rPr>
              <a:t>, </a:t>
            </a:r>
            <a:r>
              <a:rPr lang="fr-FR" sz="2000" dirty="0" smtClean="0">
                <a:solidFill>
                  <a:schemeClr val="bg1"/>
                </a:solidFill>
              </a:rPr>
              <a:t>                  FRANCAIS Sophie</a:t>
            </a:r>
            <a:r>
              <a:rPr lang="fr-FR" sz="2000" dirty="0">
                <a:solidFill>
                  <a:schemeClr val="bg1"/>
                </a:solidFill>
              </a:rPr>
              <a:t>, GUEDIN </a:t>
            </a:r>
            <a:r>
              <a:rPr lang="fr-FR" sz="2000" dirty="0" smtClean="0">
                <a:solidFill>
                  <a:schemeClr val="bg1"/>
                </a:solidFill>
              </a:rPr>
              <a:t>David</a:t>
            </a:r>
            <a:r>
              <a:rPr lang="fr-FR" sz="2000" dirty="0">
                <a:solidFill>
                  <a:schemeClr val="bg1"/>
                </a:solidFill>
              </a:rPr>
              <a:t>, LABADIE </a:t>
            </a:r>
            <a:r>
              <a:rPr lang="fr-FR" sz="2000" dirty="0" smtClean="0">
                <a:solidFill>
                  <a:schemeClr val="bg1"/>
                </a:solidFill>
              </a:rPr>
              <a:t>Véronique,                   LAGER Céline</a:t>
            </a:r>
            <a:r>
              <a:rPr lang="fr-FR" sz="2000" dirty="0">
                <a:solidFill>
                  <a:schemeClr val="bg1"/>
                </a:solidFill>
              </a:rPr>
              <a:t>, LEBLANC </a:t>
            </a:r>
            <a:r>
              <a:rPr lang="fr-FR" sz="2000" dirty="0" smtClean="0">
                <a:solidFill>
                  <a:schemeClr val="bg1"/>
                </a:solidFill>
              </a:rPr>
              <a:t>Vanessa, LE LAY Yann</a:t>
            </a:r>
            <a:r>
              <a:rPr lang="fr-FR" sz="2000" dirty="0">
                <a:solidFill>
                  <a:schemeClr val="bg1"/>
                </a:solidFill>
              </a:rPr>
              <a:t>, </a:t>
            </a:r>
            <a:r>
              <a:rPr lang="fr-FR" sz="2000" dirty="0" smtClean="0">
                <a:solidFill>
                  <a:schemeClr val="bg1"/>
                </a:solidFill>
              </a:rPr>
              <a:t>                               LE </a:t>
            </a:r>
            <a:r>
              <a:rPr lang="fr-FR" sz="2000" dirty="0">
                <a:solidFill>
                  <a:schemeClr val="bg1"/>
                </a:solidFill>
              </a:rPr>
              <a:t>MADEC </a:t>
            </a:r>
            <a:r>
              <a:rPr lang="fr-FR" sz="2000" dirty="0" smtClean="0">
                <a:solidFill>
                  <a:schemeClr val="bg1"/>
                </a:solidFill>
              </a:rPr>
              <a:t>Françoise,  MACIAS Sandra</a:t>
            </a:r>
            <a:r>
              <a:rPr lang="fr-FR" sz="2000" dirty="0">
                <a:solidFill>
                  <a:schemeClr val="bg1"/>
                </a:solidFill>
              </a:rPr>
              <a:t>, </a:t>
            </a:r>
            <a:r>
              <a:rPr lang="fr-FR" sz="2000" dirty="0" smtClean="0">
                <a:solidFill>
                  <a:schemeClr val="bg1"/>
                </a:solidFill>
              </a:rPr>
              <a:t>MARTYNIAC Nora ,                   TAHER Khaled, </a:t>
            </a:r>
            <a:r>
              <a:rPr lang="fr-FR" sz="2000" dirty="0">
                <a:solidFill>
                  <a:schemeClr val="bg1"/>
                </a:solidFill>
              </a:rPr>
              <a:t>VEAUX Fabienne, </a:t>
            </a:r>
            <a:r>
              <a:rPr lang="fr-FR" sz="2000" dirty="0" smtClean="0">
                <a:solidFill>
                  <a:schemeClr val="bg1"/>
                </a:solidFill>
              </a:rPr>
              <a:t>VINET Lorette. 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4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17376"/>
            <a:ext cx="4596494" cy="6696000"/>
          </a:xfr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5496" y="116632"/>
            <a:ext cx="3744416" cy="6696744"/>
          </a:xfrm>
        </p:spPr>
        <p:txBody>
          <a:bodyPr>
            <a:normAutofit/>
          </a:bodyPr>
          <a:lstStyle/>
          <a:p>
            <a:pPr algn="r"/>
            <a:r>
              <a:rPr lang="fr-FR" sz="4800" dirty="0" smtClean="0"/>
              <a:t>2016</a:t>
            </a:r>
            <a:br>
              <a:rPr lang="fr-FR" sz="4800" dirty="0" smtClean="0"/>
            </a:br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fr-FR" sz="4800" dirty="0" smtClean="0"/>
              <a:t>IMC</a:t>
            </a:r>
            <a:r>
              <a:rPr lang="fr-FR" dirty="0" smtClean="0"/>
              <a:t>-</a:t>
            </a:r>
            <a:r>
              <a:rPr lang="fr-FR" sz="4800" dirty="0" smtClean="0"/>
              <a:t>CDI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4800" dirty="0" smtClean="0"/>
              <a:t>I</a:t>
            </a:r>
            <a:r>
              <a:rPr lang="fr-FR" sz="2800" dirty="0" smtClean="0"/>
              <a:t>nitiative </a:t>
            </a:r>
            <a:r>
              <a:rPr lang="fr-FR" sz="4800" dirty="0"/>
              <a:t>M</a:t>
            </a:r>
            <a:r>
              <a:rPr lang="fr-FR" sz="2800" dirty="0"/>
              <a:t>otricité </a:t>
            </a:r>
            <a:r>
              <a:rPr lang="fr-FR" sz="4400" dirty="0" smtClean="0"/>
              <a:t>C</a:t>
            </a:r>
            <a:r>
              <a:rPr lang="fr-FR" sz="2800" dirty="0" smtClean="0"/>
              <a:t>érébrale</a:t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smtClean="0"/>
              <a:t>3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édition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3413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000" cy="3960440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800" b="0" i="1" dirty="0"/>
              <a:t>Meilleur </a:t>
            </a:r>
            <a:r>
              <a:rPr lang="fr-FR" sz="2800" i="1" dirty="0" smtClean="0"/>
              <a:t>mémoire de fin d’étude</a:t>
            </a:r>
            <a:r>
              <a:rPr lang="fr-FR" sz="2800" b="0" i="1" dirty="0" smtClean="0"/>
              <a:t> développant </a:t>
            </a:r>
            <a:r>
              <a:rPr lang="fr-FR" sz="2800" b="0" i="1" dirty="0"/>
              <a:t>une problématique à propos de la Paralysie Cérébrale. 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800" i="1" dirty="0" smtClean="0"/>
              <a:t>Soutenir les futurs professionnels </a:t>
            </a:r>
            <a:r>
              <a:rPr lang="fr-FR" sz="2800" b="0" i="1" dirty="0" smtClean="0"/>
              <a:t>dans leurs développement et engagement vers la P.C.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800" b="0" i="1" dirty="0" smtClean="0"/>
              <a:t>Étudiants </a:t>
            </a:r>
            <a:r>
              <a:rPr lang="fr-FR" sz="2800" i="1" dirty="0" smtClean="0"/>
              <a:t>Francophones</a:t>
            </a:r>
            <a:r>
              <a:rPr lang="fr-FR" sz="2800" b="0" i="1" dirty="0" smtClean="0"/>
              <a:t> des </a:t>
            </a:r>
            <a:r>
              <a:rPr lang="fr-FR" sz="2800" b="0" i="1" dirty="0"/>
              <a:t>Instituts de formation initiale en </a:t>
            </a:r>
            <a:r>
              <a:rPr lang="fr-FR" sz="2800" i="1" dirty="0"/>
              <a:t>rééducation ou </a:t>
            </a:r>
            <a:r>
              <a:rPr lang="fr-FR" sz="2800" i="1" dirty="0" smtClean="0"/>
              <a:t>réadaptation</a:t>
            </a:r>
            <a:r>
              <a:rPr lang="fr-FR" sz="2800" b="0" i="1" dirty="0" smtClean="0"/>
              <a:t>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800" b="0" i="1" dirty="0" smtClean="0"/>
              <a:t>Un </a:t>
            </a:r>
            <a:r>
              <a:rPr lang="fr-FR" sz="2800" i="1" dirty="0" smtClean="0"/>
              <a:t>prix de 500€ </a:t>
            </a:r>
            <a:r>
              <a:rPr lang="fr-FR" sz="2800" b="0" i="1" dirty="0" smtClean="0"/>
              <a:t>offert par le CDI-IMC.  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800" b="0" i="1" dirty="0" smtClean="0"/>
              <a:t>Une publication possible dans </a:t>
            </a:r>
            <a:r>
              <a:rPr lang="fr-FR" b="0" i="1" dirty="0" smtClean="0"/>
              <a:t>« </a:t>
            </a:r>
            <a:r>
              <a:rPr lang="fr-FR" sz="2800" i="1" dirty="0" smtClean="0"/>
              <a:t>Motricité Cérébrale</a:t>
            </a:r>
            <a:r>
              <a:rPr lang="fr-FR" b="0" i="1" dirty="0" smtClean="0"/>
              <a:t> »</a:t>
            </a:r>
            <a:r>
              <a:rPr lang="fr-FR" sz="2800" b="0" i="1" dirty="0" smtClean="0"/>
              <a:t> </a:t>
            </a:r>
            <a:endParaRPr lang="fr-FR" sz="2800" b="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176" t="22062" r="13680" b="56543"/>
          <a:stretch/>
        </p:blipFill>
        <p:spPr bwMode="auto">
          <a:xfrm>
            <a:off x="179512" y="5157192"/>
            <a:ext cx="5712020" cy="1692000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12"/>
          <a:stretch/>
        </p:blipFill>
        <p:spPr>
          <a:xfrm>
            <a:off x="5747516" y="5157192"/>
            <a:ext cx="3128175" cy="1692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224726"/>
            <a:ext cx="8712968" cy="1044034"/>
          </a:xfrm>
        </p:spPr>
        <p:txBody>
          <a:bodyPr>
            <a:normAutofit/>
          </a:bodyPr>
          <a:lstStyle/>
          <a:p>
            <a:r>
              <a:rPr lang="fr-FR" sz="4800" dirty="0" smtClean="0"/>
              <a:t>IMC</a:t>
            </a:r>
            <a:r>
              <a:rPr lang="fr-FR" dirty="0" smtClean="0"/>
              <a:t>-I</a:t>
            </a:r>
            <a:r>
              <a:rPr lang="fr-FR" sz="2800" dirty="0" smtClean="0"/>
              <a:t>nitiative </a:t>
            </a:r>
            <a:r>
              <a:rPr lang="fr-FR" dirty="0"/>
              <a:t>M</a:t>
            </a:r>
            <a:r>
              <a:rPr lang="fr-FR" sz="2800" dirty="0"/>
              <a:t>otricité </a:t>
            </a:r>
            <a:r>
              <a:rPr lang="fr-FR" dirty="0"/>
              <a:t>C</a:t>
            </a:r>
            <a:r>
              <a:rPr lang="fr-FR" sz="2800" dirty="0"/>
              <a:t>érébrale</a:t>
            </a:r>
          </a:p>
        </p:txBody>
      </p:sp>
    </p:spTree>
    <p:extLst>
      <p:ext uri="{BB962C8B-B14F-4D97-AF65-F5344CB8AC3E}">
        <p14:creationId xmlns:p14="http://schemas.microsoft.com/office/powerpoint/2010/main" val="172948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24726"/>
            <a:ext cx="8712968" cy="1044034"/>
          </a:xfrm>
        </p:spPr>
        <p:txBody>
          <a:bodyPr>
            <a:normAutofit/>
          </a:bodyPr>
          <a:lstStyle/>
          <a:p>
            <a:r>
              <a:rPr lang="fr-FR" sz="4800" dirty="0" smtClean="0"/>
              <a:t>IMC</a:t>
            </a:r>
            <a:r>
              <a:rPr lang="fr-FR" dirty="0" smtClean="0"/>
              <a:t>-I</a:t>
            </a:r>
            <a:r>
              <a:rPr lang="fr-FR" sz="2800" dirty="0" smtClean="0"/>
              <a:t>nitiative </a:t>
            </a:r>
            <a:r>
              <a:rPr lang="fr-FR" dirty="0"/>
              <a:t>M</a:t>
            </a:r>
            <a:r>
              <a:rPr lang="fr-FR" sz="2800" dirty="0"/>
              <a:t>otricité </a:t>
            </a:r>
            <a:r>
              <a:rPr lang="fr-FR" dirty="0"/>
              <a:t>C</a:t>
            </a:r>
            <a:r>
              <a:rPr lang="fr-FR" sz="2800" dirty="0"/>
              <a:t>érébrale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507289" cy="43735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3600" dirty="0" smtClean="0"/>
              <a:t>2013 - Naissance et communication</a:t>
            </a:r>
          </a:p>
          <a:p>
            <a:pPr marL="811213" indent="-274638"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Informations des instituts de formation </a:t>
            </a:r>
            <a:r>
              <a:rPr lang="fr-FR" sz="1600" b="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(courriel/affiches).</a:t>
            </a:r>
            <a:endParaRPr lang="fr-FR" b="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11213" indent="-274638"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Informations des syndicats professionnels</a:t>
            </a:r>
            <a:r>
              <a:rPr lang="fr-FR" sz="1600" b="0" i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 (courriel/affiches</a:t>
            </a:r>
            <a:r>
              <a:rPr lang="fr-FR" sz="1600" b="0" i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).</a:t>
            </a:r>
            <a:endParaRPr lang="fr-FR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11213" indent="-274638"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Informations des associations d’étudiants</a:t>
            </a:r>
            <a:r>
              <a:rPr lang="fr-FR" sz="1600" b="0" i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 (courriel/affiches</a:t>
            </a:r>
            <a:r>
              <a:rPr lang="fr-FR" sz="1600" b="0" i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).</a:t>
            </a:r>
            <a:endParaRPr lang="fr-FR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11213" indent="-274638"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Communication direct par les relais professionnels de terrain.</a:t>
            </a:r>
          </a:p>
          <a:p>
            <a:pPr marL="811213" indent="-274638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Communication par sites et journaux professionnels </a:t>
            </a:r>
          </a:p>
          <a:p>
            <a:pPr marL="174625" algn="ctr">
              <a:spcBef>
                <a:spcPts val="0"/>
              </a:spcBef>
              <a:spcAft>
                <a:spcPts val="1500"/>
              </a:spcAft>
            </a:pPr>
            <a:r>
              <a:rPr lang="fr-FR" sz="3300" i="1" dirty="0" smtClean="0">
                <a:solidFill>
                  <a:schemeClr val="accent2"/>
                </a:solidFill>
              </a:rPr>
              <a:t>A poursuivre : vous êtes tous des relais</a:t>
            </a:r>
            <a:endParaRPr lang="fr-FR" sz="3300" i="1" dirty="0">
              <a:solidFill>
                <a:schemeClr val="accent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176" t="22062" r="13680" b="56543"/>
          <a:stretch/>
        </p:blipFill>
        <p:spPr bwMode="auto">
          <a:xfrm>
            <a:off x="179512" y="5157192"/>
            <a:ext cx="5712020" cy="1692000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12"/>
          <a:stretch/>
        </p:blipFill>
        <p:spPr>
          <a:xfrm>
            <a:off x="5747516" y="5157192"/>
            <a:ext cx="3128175" cy="1692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3951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24726"/>
            <a:ext cx="8712968" cy="1044034"/>
          </a:xfrm>
        </p:spPr>
        <p:txBody>
          <a:bodyPr>
            <a:normAutofit/>
          </a:bodyPr>
          <a:lstStyle/>
          <a:p>
            <a:r>
              <a:rPr lang="fr-FR" sz="4800" dirty="0" smtClean="0"/>
              <a:t>IMC</a:t>
            </a:r>
            <a:r>
              <a:rPr lang="fr-FR" dirty="0" smtClean="0"/>
              <a:t>-I</a:t>
            </a:r>
            <a:r>
              <a:rPr lang="fr-FR" sz="2800" dirty="0" smtClean="0"/>
              <a:t>nitiative </a:t>
            </a:r>
            <a:r>
              <a:rPr lang="fr-FR" dirty="0"/>
              <a:t>M</a:t>
            </a:r>
            <a:r>
              <a:rPr lang="fr-FR" sz="2800" dirty="0"/>
              <a:t>otricité </a:t>
            </a:r>
            <a:r>
              <a:rPr lang="fr-FR" dirty="0"/>
              <a:t>C</a:t>
            </a:r>
            <a:r>
              <a:rPr lang="fr-FR" sz="2800" dirty="0"/>
              <a:t>érébrale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176" t="22062" r="13680" b="56543"/>
          <a:stretch/>
        </p:blipFill>
        <p:spPr bwMode="auto">
          <a:xfrm>
            <a:off x="179512" y="5157192"/>
            <a:ext cx="5712020" cy="1692000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12"/>
          <a:stretch/>
        </p:blipFill>
        <p:spPr>
          <a:xfrm>
            <a:off x="5747516" y="5157192"/>
            <a:ext cx="3128175" cy="1692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552163" cy="4392488"/>
          </a:xfrm>
        </p:spPr>
        <p:txBody>
          <a:bodyPr>
            <a:normAutofit/>
          </a:bodyPr>
          <a:lstStyle/>
          <a:p>
            <a:r>
              <a:rPr lang="fr-FR" sz="3600" dirty="0"/>
              <a:t>2014 </a:t>
            </a:r>
            <a:r>
              <a:rPr lang="fr-FR" sz="3600" dirty="0" smtClean="0"/>
              <a:t>– 2 mémoires récompensés</a:t>
            </a:r>
          </a:p>
          <a:p>
            <a:endParaRPr lang="fr-FR" sz="3600" dirty="0"/>
          </a:p>
          <a:p>
            <a:endParaRPr lang="fr-FR" sz="3600" dirty="0" smtClean="0"/>
          </a:p>
          <a:p>
            <a:endParaRPr lang="fr-FR" sz="3600" dirty="0" smtClean="0"/>
          </a:p>
          <a:p>
            <a:pPr marL="536575">
              <a:lnSpc>
                <a:spcPct val="135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i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fr-FR" sz="2400" i="1" dirty="0" smtClean="0">
              <a:solidFill>
                <a:srgbClr val="AA2B1E"/>
              </a:solidFill>
            </a:endParaRPr>
          </a:p>
          <a:p>
            <a:pPr lvl="0" algn="ctr">
              <a:spcBef>
                <a:spcPts val="1000"/>
              </a:spcBef>
              <a:spcAft>
                <a:spcPts val="1500"/>
              </a:spcAft>
            </a:pPr>
            <a:r>
              <a:rPr lang="fr-FR" b="0" i="1" dirty="0" smtClean="0">
                <a:solidFill>
                  <a:srgbClr val="AA2B1E"/>
                </a:solidFill>
              </a:rPr>
              <a:t>initiativemotricitecerebrale@gmail.com</a:t>
            </a:r>
          </a:p>
          <a:p>
            <a:endParaRPr lang="fr-FR" sz="3600" dirty="0"/>
          </a:p>
        </p:txBody>
      </p:sp>
      <p:sp>
        <p:nvSpPr>
          <p:cNvPr id="6" name="Rectangle 5"/>
          <p:cNvSpPr/>
          <p:nvPr/>
        </p:nvSpPr>
        <p:spPr>
          <a:xfrm>
            <a:off x="4608480" y="1916832"/>
            <a:ext cx="4284000" cy="277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fr-FR" sz="2000" b="1" dirty="0">
                <a:solidFill>
                  <a:schemeClr val="tx1"/>
                </a:solidFill>
              </a:rPr>
              <a:t>MASSEUR-KINESITHERAPEUTE</a:t>
            </a:r>
          </a:p>
          <a:p>
            <a:pPr algn="ctr">
              <a:spcAft>
                <a:spcPts val="600"/>
              </a:spcAft>
            </a:pPr>
            <a:r>
              <a:rPr lang="fr-FR" u="sng" dirty="0">
                <a:solidFill>
                  <a:schemeClr val="tx1"/>
                </a:solidFill>
              </a:rPr>
              <a:t>Zoé </a:t>
            </a:r>
            <a:r>
              <a:rPr lang="fr-FR" u="sng" dirty="0" smtClean="0">
                <a:solidFill>
                  <a:schemeClr val="tx1"/>
                </a:solidFill>
              </a:rPr>
              <a:t>SANCELME</a:t>
            </a:r>
          </a:p>
          <a:p>
            <a:pPr algn="ctr">
              <a:spcAft>
                <a:spcPts val="600"/>
              </a:spcAft>
            </a:pPr>
            <a:r>
              <a:rPr lang="fr-FR" u="sng" dirty="0" smtClean="0">
                <a:solidFill>
                  <a:schemeClr val="tx1"/>
                </a:solidFill>
              </a:rPr>
              <a:t>ORLEANS</a:t>
            </a:r>
          </a:p>
          <a:p>
            <a:pPr algn="ctr">
              <a:spcAft>
                <a:spcPts val="600"/>
              </a:spcAft>
            </a:pPr>
            <a:r>
              <a:rPr lang="fr-FR" u="sng" dirty="0" smtClean="0">
                <a:solidFill>
                  <a:schemeClr val="tx1"/>
                </a:solidFill>
              </a:rPr>
              <a:t>Analyse de situation clinique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(1 enfant)</a:t>
            </a:r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 Prise </a:t>
            </a:r>
            <a:r>
              <a:rPr lang="fr-FR" sz="1600" i="1" dirty="0">
                <a:solidFill>
                  <a:schemeClr val="tx1"/>
                </a:solidFill>
              </a:rPr>
              <a:t>en charge </a:t>
            </a:r>
            <a:r>
              <a:rPr lang="fr-FR" sz="1600" i="1" dirty="0" smtClean="0">
                <a:solidFill>
                  <a:schemeClr val="tx1"/>
                </a:solidFill>
              </a:rPr>
              <a:t>d'un </a:t>
            </a:r>
            <a:r>
              <a:rPr lang="fr-FR" sz="1600" i="1" dirty="0">
                <a:solidFill>
                  <a:schemeClr val="tx1"/>
                </a:solidFill>
              </a:rPr>
              <a:t>enfant polyhandicapé suite à un </a:t>
            </a:r>
            <a:r>
              <a:rPr lang="fr-FR" sz="1600" i="1" dirty="0" smtClean="0">
                <a:solidFill>
                  <a:schemeClr val="tx1"/>
                </a:solidFill>
              </a:rPr>
              <a:t>AVC  </a:t>
            </a:r>
            <a:r>
              <a:rPr lang="fr-FR" sz="1600" i="1" dirty="0" err="1">
                <a:solidFill>
                  <a:schemeClr val="tx1"/>
                </a:solidFill>
              </a:rPr>
              <a:t>anoxo-ishémique</a:t>
            </a:r>
            <a:r>
              <a:rPr lang="fr-FR" sz="1600" i="1" dirty="0" smtClean="0">
                <a:solidFill>
                  <a:schemeClr val="tx1"/>
                </a:solidFill>
              </a:rPr>
              <a:t>. »                                      </a:t>
            </a:r>
            <a:r>
              <a:rPr lang="fr-FR" sz="1600" i="1" dirty="0">
                <a:solidFill>
                  <a:schemeClr val="tx1"/>
                </a:solidFill>
              </a:rPr>
              <a:t>Comment communiquer avec cette enfant non </a:t>
            </a:r>
            <a:r>
              <a:rPr lang="fr-FR" sz="1600" i="1" dirty="0" err="1">
                <a:solidFill>
                  <a:schemeClr val="tx1"/>
                </a:solidFill>
              </a:rPr>
              <a:t>verbalisante</a:t>
            </a:r>
            <a:r>
              <a:rPr lang="fr-FR" sz="1600" i="1" dirty="0">
                <a:solidFill>
                  <a:schemeClr val="tx1"/>
                </a:solidFill>
              </a:rPr>
              <a:t> ?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8000" y="1925640"/>
            <a:ext cx="4284000" cy="2772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fr-FR" sz="2000" b="1" dirty="0" smtClean="0">
                <a:solidFill>
                  <a:schemeClr val="tx1"/>
                </a:solidFill>
              </a:rPr>
              <a:t>ORTHOPHONISTE</a:t>
            </a:r>
            <a:endParaRPr lang="fr-FR" b="1" dirty="0" smtClean="0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fr-FR" u="sng" dirty="0" smtClean="0">
                <a:solidFill>
                  <a:schemeClr val="tx1"/>
                </a:solidFill>
              </a:rPr>
              <a:t>Cyrielle BONNAL et Julie HILLAIRE</a:t>
            </a:r>
          </a:p>
          <a:p>
            <a:pPr algn="ctr">
              <a:spcAft>
                <a:spcPts val="600"/>
              </a:spcAft>
            </a:pPr>
            <a:r>
              <a:rPr lang="fr-FR" u="sng" dirty="0" smtClean="0">
                <a:solidFill>
                  <a:schemeClr val="tx1"/>
                </a:solidFill>
              </a:rPr>
              <a:t>LYON</a:t>
            </a:r>
          </a:p>
          <a:p>
            <a:pPr algn="ctr">
              <a:spcAft>
                <a:spcPts val="600"/>
              </a:spcAft>
            </a:pPr>
            <a:r>
              <a:rPr lang="fr-FR" u="sng" dirty="0" smtClean="0">
                <a:solidFill>
                  <a:schemeClr val="tx1"/>
                </a:solidFill>
              </a:rPr>
              <a:t>Projet expérimental</a:t>
            </a:r>
            <a:r>
              <a:rPr lang="fr-FR" sz="1400" dirty="0" smtClean="0">
                <a:solidFill>
                  <a:schemeClr val="tx1"/>
                </a:solidFill>
              </a:rPr>
              <a:t> (8sujets)</a:t>
            </a:r>
          </a:p>
          <a:p>
            <a:pPr algn="ctr">
              <a:spcAft>
                <a:spcPts val="600"/>
              </a:spcAft>
            </a:pPr>
            <a:r>
              <a:rPr lang="fr-FR" sz="1600" i="1" dirty="0" smtClean="0">
                <a:solidFill>
                  <a:schemeClr val="tx1"/>
                </a:solidFill>
              </a:rPr>
              <a:t>« Entrainement </a:t>
            </a:r>
            <a:r>
              <a:rPr lang="fr-FR" sz="1600" i="1" dirty="0">
                <a:solidFill>
                  <a:schemeClr val="tx1"/>
                </a:solidFill>
              </a:rPr>
              <a:t>du lexique chez des enfants avec paralysie cérébrale </a:t>
            </a:r>
            <a:r>
              <a:rPr lang="fr-FR" sz="1600" i="1" dirty="0" smtClean="0">
                <a:solidFill>
                  <a:schemeClr val="tx1"/>
                </a:solidFill>
              </a:rPr>
              <a:t>                                                                par </a:t>
            </a:r>
            <a:r>
              <a:rPr lang="fr-FR" sz="1600" i="1" dirty="0">
                <a:solidFill>
                  <a:schemeClr val="tx1"/>
                </a:solidFill>
              </a:rPr>
              <a:t>une stimulation des représentations </a:t>
            </a:r>
            <a:r>
              <a:rPr lang="fr-FR" sz="1600" i="1" dirty="0" smtClean="0">
                <a:solidFill>
                  <a:schemeClr val="tx1"/>
                </a:solidFill>
              </a:rPr>
              <a:t>mentales »</a:t>
            </a:r>
          </a:p>
        </p:txBody>
      </p:sp>
    </p:spTree>
    <p:extLst>
      <p:ext uri="{BB962C8B-B14F-4D97-AF65-F5344CB8AC3E}">
        <p14:creationId xmlns:p14="http://schemas.microsoft.com/office/powerpoint/2010/main" val="38344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24726"/>
            <a:ext cx="8712968" cy="1044034"/>
          </a:xfrm>
        </p:spPr>
        <p:txBody>
          <a:bodyPr>
            <a:normAutofit/>
          </a:bodyPr>
          <a:lstStyle/>
          <a:p>
            <a:r>
              <a:rPr lang="fr-FR" sz="4800" dirty="0" smtClean="0"/>
              <a:t>IMC</a:t>
            </a:r>
            <a:r>
              <a:rPr lang="fr-FR" dirty="0" smtClean="0"/>
              <a:t>-I</a:t>
            </a:r>
            <a:r>
              <a:rPr lang="fr-FR" sz="2800" dirty="0" smtClean="0"/>
              <a:t>nitiative </a:t>
            </a:r>
            <a:r>
              <a:rPr lang="fr-FR" dirty="0"/>
              <a:t>M</a:t>
            </a:r>
            <a:r>
              <a:rPr lang="fr-FR" sz="2800" dirty="0"/>
              <a:t>otricité </a:t>
            </a:r>
            <a:r>
              <a:rPr lang="fr-FR" dirty="0"/>
              <a:t>C</a:t>
            </a:r>
            <a:r>
              <a:rPr lang="fr-FR" sz="2800" dirty="0"/>
              <a:t>érébrale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604480" cy="4373563"/>
          </a:xfrm>
        </p:spPr>
        <p:txBody>
          <a:bodyPr>
            <a:normAutofit/>
          </a:bodyPr>
          <a:lstStyle/>
          <a:p>
            <a:r>
              <a:rPr lang="fr-FR" sz="3600" dirty="0" smtClean="0"/>
              <a:t>2015 </a:t>
            </a:r>
            <a:r>
              <a:rPr lang="fr-FR" sz="2800" dirty="0" smtClean="0"/>
              <a:t>– </a:t>
            </a:r>
            <a:r>
              <a:rPr lang="fr-FR" sz="3600" dirty="0" smtClean="0"/>
              <a:t>1 mémoire récompensé</a:t>
            </a:r>
            <a:endParaRPr lang="fr-FR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176" t="22062" r="13680" b="56543"/>
          <a:stretch/>
        </p:blipFill>
        <p:spPr bwMode="auto">
          <a:xfrm>
            <a:off x="179512" y="5157192"/>
            <a:ext cx="5712020" cy="1692000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12"/>
          <a:stretch/>
        </p:blipFill>
        <p:spPr>
          <a:xfrm>
            <a:off x="5747516" y="5157192"/>
            <a:ext cx="3128175" cy="1692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323528" y="1988840"/>
            <a:ext cx="8352000" cy="3060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PHYSIOTHERAPEUTE 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/>
                </a:solidFill>
              </a:rPr>
              <a:t>(MASSEUR-KINESITHERAPEUTE)</a:t>
            </a:r>
          </a:p>
          <a:p>
            <a:pPr algn="ctr">
              <a:spcAft>
                <a:spcPts val="1200"/>
              </a:spcAft>
            </a:pPr>
            <a:r>
              <a:rPr lang="fr-FR" sz="2000" b="1" u="sng" dirty="0" smtClean="0">
                <a:solidFill>
                  <a:schemeClr val="tx1"/>
                </a:solidFill>
              </a:rPr>
              <a:t>HES GENEVE</a:t>
            </a:r>
            <a:endParaRPr lang="fr-FR" sz="2000" b="1" u="sng" dirty="0">
              <a:solidFill>
                <a:schemeClr val="tx1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fr-FR" sz="2400" u="sng" dirty="0" smtClean="0">
                <a:solidFill>
                  <a:schemeClr val="tx1"/>
                </a:solidFill>
              </a:rPr>
              <a:t>Jacqueline GRANDCHAMPS &amp; Emmanuel MORICE</a:t>
            </a:r>
          </a:p>
          <a:p>
            <a:pPr algn="ctr">
              <a:spcAft>
                <a:spcPts val="600"/>
              </a:spcAft>
            </a:pPr>
            <a:r>
              <a:rPr lang="fr-FR" sz="2000" b="1" u="sng" dirty="0" smtClean="0">
                <a:solidFill>
                  <a:schemeClr val="tx1"/>
                </a:solidFill>
              </a:rPr>
              <a:t>Revue de la littérature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000" i="1" dirty="0" smtClean="0">
                <a:solidFill>
                  <a:schemeClr val="tx1"/>
                </a:solidFill>
              </a:rPr>
              <a:t>« </a:t>
            </a:r>
            <a:r>
              <a:rPr lang="fr-FR" sz="2000" i="1" dirty="0">
                <a:solidFill>
                  <a:schemeClr val="tx1"/>
                </a:solidFill>
              </a:rPr>
              <a:t>Thérapie par la contrainte ou thérapie intensive bi-manuelle dans la rééducation des activités bi-manuelles chez les enfants paralysés cérébraux unilatéraux : une revue de la littérature</a:t>
            </a:r>
            <a:r>
              <a:rPr lang="fr-FR" sz="2000" i="1" dirty="0" smtClean="0">
                <a:solidFill>
                  <a:schemeClr val="tx1"/>
                </a:solidFill>
              </a:rPr>
              <a:t>. »</a:t>
            </a:r>
            <a:endParaRPr lang="fr-FR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94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-36512" y="-1251520"/>
            <a:ext cx="2376264" cy="8064896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IMC</a:t>
            </a:r>
            <a:r>
              <a:rPr lang="fr-FR" sz="2800" dirty="0" smtClean="0"/>
              <a:t>-</a:t>
            </a:r>
            <a:r>
              <a:rPr lang="fr-FR" sz="4000" dirty="0" smtClean="0"/>
              <a:t>CDI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4000" dirty="0" smtClean="0"/>
              <a:t>I</a:t>
            </a:r>
            <a:r>
              <a:rPr lang="fr-FR" sz="2000" dirty="0" smtClean="0"/>
              <a:t>nitiative </a:t>
            </a:r>
            <a:r>
              <a:rPr lang="fr-FR" sz="4000" dirty="0"/>
              <a:t>M</a:t>
            </a:r>
            <a:r>
              <a:rPr lang="fr-FR" sz="2000" dirty="0"/>
              <a:t>otricité </a:t>
            </a:r>
            <a:r>
              <a:rPr lang="fr-FR" dirty="0" smtClean="0"/>
              <a:t>C</a:t>
            </a:r>
            <a:r>
              <a:rPr lang="fr-FR" sz="2000" dirty="0" smtClean="0"/>
              <a:t>érébrale</a:t>
            </a:r>
            <a:br>
              <a:rPr lang="fr-FR" sz="2000" dirty="0" smtClean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000" i="1" cap="none" dirty="0" smtClean="0"/>
              <a:t>Grille d’évaluation </a:t>
            </a:r>
            <a:br>
              <a:rPr lang="fr-FR" sz="2000" i="1" cap="none" dirty="0" smtClean="0"/>
            </a:br>
            <a:r>
              <a:rPr lang="fr-FR" sz="2000" i="1" cap="none" dirty="0" smtClean="0"/>
              <a:t>des travaux écrits de fin d’études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revue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5" y="188640"/>
            <a:ext cx="6706379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6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24726"/>
            <a:ext cx="8712968" cy="1044034"/>
          </a:xfrm>
        </p:spPr>
        <p:txBody>
          <a:bodyPr>
            <a:normAutofit/>
          </a:bodyPr>
          <a:lstStyle/>
          <a:p>
            <a:r>
              <a:rPr lang="fr-FR" sz="4800" dirty="0" smtClean="0"/>
              <a:t>IMC</a:t>
            </a:r>
            <a:r>
              <a:rPr lang="fr-FR" dirty="0" smtClean="0"/>
              <a:t>-I</a:t>
            </a:r>
            <a:r>
              <a:rPr lang="fr-FR" sz="2800" dirty="0" smtClean="0"/>
              <a:t>nitiative </a:t>
            </a:r>
            <a:r>
              <a:rPr lang="fr-FR" dirty="0"/>
              <a:t>M</a:t>
            </a:r>
            <a:r>
              <a:rPr lang="fr-FR" sz="2800" dirty="0"/>
              <a:t>otricité </a:t>
            </a:r>
            <a:r>
              <a:rPr lang="fr-FR" dirty="0"/>
              <a:t>C</a:t>
            </a:r>
            <a:r>
              <a:rPr lang="fr-FR" sz="2800" dirty="0"/>
              <a:t>érébrale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00808"/>
            <a:ext cx="8604480" cy="4085531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fr-FR" sz="3600" dirty="0" smtClean="0"/>
              <a:t>2016 </a:t>
            </a:r>
            <a:r>
              <a:rPr lang="fr-FR" sz="2800" dirty="0" smtClean="0"/>
              <a:t>– </a:t>
            </a:r>
            <a:r>
              <a:rPr lang="fr-FR" sz="3600" dirty="0" smtClean="0"/>
              <a:t>Résultats – 8 dossiers étudiés</a:t>
            </a:r>
          </a:p>
          <a:p>
            <a:pPr algn="ctr">
              <a:spcBef>
                <a:spcPts val="300"/>
              </a:spcBef>
            </a:pPr>
            <a:r>
              <a:rPr lang="fr-FR" sz="2100" b="0" i="1" dirty="0" smtClean="0"/>
              <a:t>(Ergothérapeute, Kinésithérapeute, Psychomotricien, ) </a:t>
            </a:r>
            <a:endParaRPr lang="fr-FR" sz="2100" b="0" i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63"/>
          <a:stretch/>
        </p:blipFill>
        <p:spPr>
          <a:xfrm>
            <a:off x="108496" y="3068964"/>
            <a:ext cx="8820000" cy="27515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Ellipse 11"/>
          <p:cNvSpPr/>
          <p:nvPr/>
        </p:nvSpPr>
        <p:spPr>
          <a:xfrm>
            <a:off x="8460248" y="3717032"/>
            <a:ext cx="432000" cy="432048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84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24726"/>
            <a:ext cx="8712968" cy="1044034"/>
          </a:xfrm>
        </p:spPr>
        <p:txBody>
          <a:bodyPr>
            <a:normAutofit/>
          </a:bodyPr>
          <a:lstStyle/>
          <a:p>
            <a:r>
              <a:rPr lang="fr-FR" sz="4800" dirty="0" smtClean="0"/>
              <a:t>IMC</a:t>
            </a:r>
            <a:r>
              <a:rPr lang="fr-FR" dirty="0" smtClean="0"/>
              <a:t>-I</a:t>
            </a:r>
            <a:r>
              <a:rPr lang="fr-FR" sz="2800" dirty="0" smtClean="0"/>
              <a:t>nitiative </a:t>
            </a:r>
            <a:r>
              <a:rPr lang="fr-FR" dirty="0"/>
              <a:t>M</a:t>
            </a:r>
            <a:r>
              <a:rPr lang="fr-FR" sz="2800" dirty="0"/>
              <a:t>otricité </a:t>
            </a:r>
            <a:r>
              <a:rPr lang="fr-FR" dirty="0"/>
              <a:t>C</a:t>
            </a:r>
            <a:r>
              <a:rPr lang="fr-FR" sz="2800" dirty="0"/>
              <a:t>érébrale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604480" cy="4373563"/>
          </a:xfrm>
        </p:spPr>
        <p:txBody>
          <a:bodyPr>
            <a:normAutofit/>
          </a:bodyPr>
          <a:lstStyle/>
          <a:p>
            <a:r>
              <a:rPr lang="fr-FR" sz="3600" dirty="0" smtClean="0"/>
              <a:t>2016 </a:t>
            </a:r>
            <a:r>
              <a:rPr lang="fr-FR" sz="2800" dirty="0" smtClean="0"/>
              <a:t>– </a:t>
            </a:r>
            <a:r>
              <a:rPr lang="fr-FR" sz="3600" dirty="0" smtClean="0"/>
              <a:t>1 mémoire récompensé</a:t>
            </a:r>
            <a:endParaRPr lang="fr-FR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176" t="22062" r="13680" b="56543"/>
          <a:stretch/>
        </p:blipFill>
        <p:spPr bwMode="auto">
          <a:xfrm>
            <a:off x="179512" y="5157192"/>
            <a:ext cx="5712020" cy="1692000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12"/>
          <a:stretch/>
        </p:blipFill>
        <p:spPr>
          <a:xfrm>
            <a:off x="5747516" y="5157192"/>
            <a:ext cx="3128175" cy="1692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323528" y="1988840"/>
            <a:ext cx="8352000" cy="306003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PSYCHOMOTRICENNE</a:t>
            </a:r>
          </a:p>
          <a:p>
            <a:pPr algn="ctr"/>
            <a:endParaRPr lang="fr-FR" sz="700" b="1" dirty="0" smtClean="0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fr-FR" sz="2000" b="1" u="sng" dirty="0">
                <a:solidFill>
                  <a:schemeClr val="tx1"/>
                </a:solidFill>
              </a:rPr>
              <a:t>Institut de Formation de Psychomotricien R. Leclercq </a:t>
            </a:r>
            <a:r>
              <a:rPr lang="fr-FR" sz="2000" b="1" u="sng" dirty="0" smtClean="0">
                <a:solidFill>
                  <a:schemeClr val="tx1"/>
                </a:solidFill>
              </a:rPr>
              <a:t>- 59 </a:t>
            </a:r>
            <a:r>
              <a:rPr lang="fr-FR" sz="2000" b="1" u="sng" dirty="0">
                <a:solidFill>
                  <a:schemeClr val="tx1"/>
                </a:solidFill>
              </a:rPr>
              <a:t>- Loos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400" u="sng" dirty="0">
                <a:solidFill>
                  <a:schemeClr val="tx1"/>
                </a:solidFill>
              </a:rPr>
              <a:t>Laura Van </a:t>
            </a:r>
            <a:r>
              <a:rPr lang="fr-FR" sz="2400" u="sng" dirty="0" err="1" smtClean="0">
                <a:solidFill>
                  <a:schemeClr val="tx1"/>
                </a:solidFill>
              </a:rPr>
              <a:t>Cauwenberge</a:t>
            </a:r>
            <a:endParaRPr lang="fr-FR" sz="2400" u="sng" dirty="0" smtClean="0">
              <a:solidFill>
                <a:schemeClr val="tx1"/>
              </a:solidFill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000" b="1" u="sng" dirty="0" smtClean="0">
                <a:solidFill>
                  <a:schemeClr val="tx1"/>
                </a:solidFill>
              </a:rPr>
              <a:t>Analyse de cas clinique</a:t>
            </a:r>
            <a:endParaRPr lang="fr-FR" sz="2000" b="1" dirty="0">
              <a:solidFill>
                <a:schemeClr val="tx1"/>
              </a:solidFill>
            </a:endParaRPr>
          </a:p>
          <a:p>
            <a:pPr algn="ctr"/>
            <a:r>
              <a:rPr lang="fr-FR" sz="2300" i="1" dirty="0" smtClean="0">
                <a:solidFill>
                  <a:schemeClr val="tx1"/>
                </a:solidFill>
              </a:rPr>
              <a:t>« </a:t>
            </a:r>
            <a:r>
              <a:rPr lang="fr-FR" sz="2300" i="1" dirty="0">
                <a:solidFill>
                  <a:schemeClr val="tx1"/>
                </a:solidFill>
              </a:rPr>
              <a:t>Les appuis </a:t>
            </a:r>
            <a:r>
              <a:rPr lang="fr-FR" sz="2300" i="1" dirty="0" smtClean="0">
                <a:solidFill>
                  <a:schemeClr val="tx1"/>
                </a:solidFill>
              </a:rPr>
              <a:t>de </a:t>
            </a:r>
            <a:r>
              <a:rPr lang="fr-FR" sz="2300" i="1" dirty="0">
                <a:solidFill>
                  <a:schemeClr val="tx1"/>
                </a:solidFill>
              </a:rPr>
              <a:t>la personne polyhandicapée </a:t>
            </a:r>
            <a:r>
              <a:rPr lang="fr-FR" sz="2300" i="1" dirty="0" smtClean="0">
                <a:solidFill>
                  <a:schemeClr val="tx1"/>
                </a:solidFill>
              </a:rPr>
              <a:t>: une  </a:t>
            </a:r>
            <a:r>
              <a:rPr lang="fr-FR" sz="2300" i="1" dirty="0">
                <a:solidFill>
                  <a:schemeClr val="tx1"/>
                </a:solidFill>
              </a:rPr>
              <a:t>approche psychomotrice structurante </a:t>
            </a:r>
            <a:r>
              <a:rPr lang="fr-FR" sz="2300" i="1" dirty="0" smtClean="0">
                <a:solidFill>
                  <a:schemeClr val="tx1"/>
                </a:solidFill>
              </a:rPr>
              <a:t>à partir d’un cas clinique. »</a:t>
            </a:r>
            <a:endParaRPr lang="fr-FR" sz="23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52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ssentiel">
  <a:themeElements>
    <a:clrScheme name="Punais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1821</TotalTime>
  <Words>373</Words>
  <Application>Microsoft Office PowerPoint</Application>
  <PresentationFormat>Affichage à l'écran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Bodoni MT</vt:lpstr>
      <vt:lpstr>Calibri</vt:lpstr>
      <vt:lpstr>Constantia</vt:lpstr>
      <vt:lpstr>Wingdings 2</vt:lpstr>
      <vt:lpstr>Essentiel</vt:lpstr>
      <vt:lpstr>Débit</vt:lpstr>
      <vt:lpstr>1_Débit</vt:lpstr>
      <vt:lpstr>Initiative Motricité Cérébrale</vt:lpstr>
      <vt:lpstr>2016  IMC-CDI  Initiative Motricité Cérébrale   3ème édition</vt:lpstr>
      <vt:lpstr>IMC-Initiative Motricité Cérébrale</vt:lpstr>
      <vt:lpstr>IMC-Initiative Motricité Cérébrale</vt:lpstr>
      <vt:lpstr>IMC-Initiative Motricité Cérébrale</vt:lpstr>
      <vt:lpstr>IMC-Initiative Motricité Cérébrale</vt:lpstr>
      <vt:lpstr>IMC-CDI  Initiative Motricité Cérébrale    Grille d’évaluation  des travaux écrits de fin d’études revue  </vt:lpstr>
      <vt:lpstr>IMC-Initiative Motricité Cérébrale</vt:lpstr>
      <vt:lpstr>IMC-Initiative Motricité Cérébrale</vt:lpstr>
      <vt:lpstr>Les appuis et la personne polyhandicapée </vt:lpstr>
      <vt:lpstr>Présentation PowerPoint</vt:lpstr>
      <vt:lpstr>IMC-Initiative Motricité Cérébrale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LE-LAY Yann</dc:creator>
  <cp:lastModifiedBy>Yann LE LAY</cp:lastModifiedBy>
  <cp:revision>29</cp:revision>
  <dcterms:created xsi:type="dcterms:W3CDTF">2013-12-08T14:49:01Z</dcterms:created>
  <dcterms:modified xsi:type="dcterms:W3CDTF">2016-12-13T07:34:41Z</dcterms:modified>
</cp:coreProperties>
</file>